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2"/>
  </p:sldMasterIdLst>
  <p:notesMasterIdLst>
    <p:notesMasterId r:id="rId22"/>
  </p:notesMasterIdLst>
  <p:handoutMasterIdLst>
    <p:handoutMasterId r:id="rId23"/>
  </p:handoutMasterIdLst>
  <p:sldIdLst>
    <p:sldId id="257" r:id="rId3"/>
    <p:sldId id="272" r:id="rId4"/>
    <p:sldId id="266" r:id="rId5"/>
    <p:sldId id="277" r:id="rId6"/>
    <p:sldId id="270" r:id="rId7"/>
    <p:sldId id="269" r:id="rId8"/>
    <p:sldId id="279" r:id="rId9"/>
    <p:sldId id="274" r:id="rId10"/>
    <p:sldId id="276" r:id="rId11"/>
    <p:sldId id="287" r:id="rId12"/>
    <p:sldId id="275" r:id="rId13"/>
    <p:sldId id="284" r:id="rId14"/>
    <p:sldId id="273" r:id="rId15"/>
    <p:sldId id="286" r:id="rId16"/>
    <p:sldId id="288" r:id="rId17"/>
    <p:sldId id="281" r:id="rId18"/>
    <p:sldId id="289" r:id="rId19"/>
    <p:sldId id="268" r:id="rId20"/>
    <p:sldId id="265" r:id="rId2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tra Lewis" initials="ML" lastIdx="49" clrIdx="0">
    <p:extLst>
      <p:ext uri="{19B8F6BF-5375-455C-9EA6-DF929625EA0E}">
        <p15:presenceInfo xmlns:p15="http://schemas.microsoft.com/office/powerpoint/2012/main" userId="S-1-5-21-2694617142-506856424-1326597219-127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F200"/>
    <a:srgbClr val="0000FF"/>
    <a:srgbClr val="FFD243"/>
    <a:srgbClr val="3366CC"/>
    <a:srgbClr val="274E9D"/>
    <a:srgbClr val="FFFF00"/>
    <a:srgbClr val="FFE5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55100" autoAdjust="0"/>
  </p:normalViewPr>
  <p:slideViewPr>
    <p:cSldViewPr snapToGrid="0">
      <p:cViewPr varScale="1">
        <p:scale>
          <a:sx n="47" d="100"/>
          <a:sy n="47" d="100"/>
        </p:scale>
        <p:origin x="2035" y="5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3A4048-C50E-453F-829E-9BADE93DCC4C}" type="doc">
      <dgm:prSet loTypeId="urn:microsoft.com/office/officeart/2005/8/layout/orgChart1" loCatId="hierarchy" qsTypeId="urn:microsoft.com/office/officeart/2005/8/quickstyle/simple1" qsCatId="simple" csTypeId="urn:microsoft.com/office/officeart/2005/8/colors/accent5_2" csCatId="accent5" phldr="1"/>
      <dgm:spPr/>
      <dgm:t>
        <a:bodyPr/>
        <a:lstStyle/>
        <a:p>
          <a:endParaRPr lang="en-US"/>
        </a:p>
      </dgm:t>
    </dgm:pt>
    <dgm:pt modelId="{BD08804E-2257-47D8-AF5F-97D49EE50D4B}">
      <dgm:prSet phldrT="[Text]" custT="1"/>
      <dgm:spPr/>
      <dgm:t>
        <a:bodyPr/>
        <a:lstStyle/>
        <a:p>
          <a:r>
            <a:rPr lang="en-US" sz="2800" b="0" dirty="0"/>
            <a:t>Development</a:t>
          </a:r>
        </a:p>
      </dgm:t>
    </dgm:pt>
    <dgm:pt modelId="{0BF53902-A12B-4BC0-B948-6D92C950F113}" type="parTrans" cxnId="{E55D9BE1-B369-4513-81BF-15FA1E27653C}">
      <dgm:prSet/>
      <dgm:spPr/>
      <dgm:t>
        <a:bodyPr/>
        <a:lstStyle/>
        <a:p>
          <a:endParaRPr lang="en-US" sz="2800"/>
        </a:p>
      </dgm:t>
    </dgm:pt>
    <dgm:pt modelId="{3129F61E-293E-412B-8128-E66F5E785D97}" type="sibTrans" cxnId="{E55D9BE1-B369-4513-81BF-15FA1E27653C}">
      <dgm:prSet/>
      <dgm:spPr/>
      <dgm:t>
        <a:bodyPr/>
        <a:lstStyle/>
        <a:p>
          <a:endParaRPr lang="en-US" sz="2800"/>
        </a:p>
      </dgm:t>
    </dgm:pt>
    <dgm:pt modelId="{BB98DDF4-3D95-4332-8835-84CE774621B3}">
      <dgm:prSet phldrT="[Text]" custT="1"/>
      <dgm:spPr/>
      <dgm:t>
        <a:bodyPr/>
        <a:lstStyle/>
        <a:p>
          <a:r>
            <a:rPr lang="en-US" sz="2800" dirty="0"/>
            <a:t>Eligibility Criteria</a:t>
          </a:r>
        </a:p>
      </dgm:t>
    </dgm:pt>
    <dgm:pt modelId="{568AEB8A-B2C1-4B79-8782-EC147440B379}" type="parTrans" cxnId="{3DC9CC2D-2712-4C25-AAA4-2A64842FAC57}">
      <dgm:prSet/>
      <dgm:spPr/>
      <dgm:t>
        <a:bodyPr/>
        <a:lstStyle/>
        <a:p>
          <a:endParaRPr lang="en-US" sz="2800"/>
        </a:p>
      </dgm:t>
    </dgm:pt>
    <dgm:pt modelId="{EB5BD4A3-D935-44BE-B895-19BA2C4F6F8D}" type="sibTrans" cxnId="{3DC9CC2D-2712-4C25-AAA4-2A64842FAC57}">
      <dgm:prSet/>
      <dgm:spPr/>
      <dgm:t>
        <a:bodyPr/>
        <a:lstStyle/>
        <a:p>
          <a:endParaRPr lang="en-US" sz="2800"/>
        </a:p>
      </dgm:t>
    </dgm:pt>
    <dgm:pt modelId="{562C97EB-80AA-4FE5-977D-14217478BFBC}">
      <dgm:prSet phldrT="[Text]" custT="1"/>
      <dgm:spPr/>
      <dgm:t>
        <a:bodyPr/>
        <a:lstStyle/>
        <a:p>
          <a:r>
            <a:rPr lang="en-US" sz="2800" dirty="0"/>
            <a:t>Site-specific barriers</a:t>
          </a:r>
        </a:p>
      </dgm:t>
    </dgm:pt>
    <dgm:pt modelId="{38E00BED-E751-472B-A6E7-F374DCC9519D}" type="parTrans" cxnId="{99EDCA0E-369D-4703-B230-A527865E6A47}">
      <dgm:prSet/>
      <dgm:spPr/>
      <dgm:t>
        <a:bodyPr/>
        <a:lstStyle/>
        <a:p>
          <a:endParaRPr lang="en-US" sz="2800"/>
        </a:p>
      </dgm:t>
    </dgm:pt>
    <dgm:pt modelId="{7EDA855C-67CD-4B06-B064-EC98C7A8AE17}" type="sibTrans" cxnId="{99EDCA0E-369D-4703-B230-A527865E6A47}">
      <dgm:prSet/>
      <dgm:spPr/>
      <dgm:t>
        <a:bodyPr/>
        <a:lstStyle/>
        <a:p>
          <a:endParaRPr lang="en-US" sz="2800"/>
        </a:p>
      </dgm:t>
    </dgm:pt>
    <dgm:pt modelId="{3B51B346-6521-4225-A3C8-AF6E32B3C6DB}">
      <dgm:prSet custT="1"/>
      <dgm:spPr/>
      <dgm:t>
        <a:bodyPr/>
        <a:lstStyle/>
        <a:p>
          <a:r>
            <a:rPr lang="en-US" sz="2800" dirty="0"/>
            <a:t>Implementation</a:t>
          </a:r>
        </a:p>
      </dgm:t>
    </dgm:pt>
    <dgm:pt modelId="{57EE579E-D345-44F1-91C9-B543C6188460}" type="parTrans" cxnId="{21364B1C-A8A3-4E5D-BA76-E24A4AC9615F}">
      <dgm:prSet/>
      <dgm:spPr/>
      <dgm:t>
        <a:bodyPr/>
        <a:lstStyle/>
        <a:p>
          <a:endParaRPr lang="en-US" sz="2800"/>
        </a:p>
      </dgm:t>
    </dgm:pt>
    <dgm:pt modelId="{DFA47E71-4D65-45AA-89E9-3589BAD62266}" type="sibTrans" cxnId="{21364B1C-A8A3-4E5D-BA76-E24A4AC9615F}">
      <dgm:prSet/>
      <dgm:spPr/>
      <dgm:t>
        <a:bodyPr/>
        <a:lstStyle/>
        <a:p>
          <a:endParaRPr lang="en-US" sz="2800"/>
        </a:p>
      </dgm:t>
    </dgm:pt>
    <dgm:pt modelId="{E9616B53-A633-435B-8F03-3056FE2AD233}">
      <dgm:prSet custT="1"/>
      <dgm:spPr/>
      <dgm:t>
        <a:bodyPr/>
        <a:lstStyle/>
        <a:p>
          <a:r>
            <a:rPr lang="en-US" sz="2800" dirty="0"/>
            <a:t>Population-specific barriers</a:t>
          </a:r>
        </a:p>
      </dgm:t>
    </dgm:pt>
    <dgm:pt modelId="{C7F14FAE-1750-46FB-8617-CB46FF74FAF4}" type="parTrans" cxnId="{448822B4-3CB2-4184-84A1-36F753B5B183}">
      <dgm:prSet/>
      <dgm:spPr/>
      <dgm:t>
        <a:bodyPr/>
        <a:lstStyle/>
        <a:p>
          <a:endParaRPr lang="en-US" sz="2800"/>
        </a:p>
      </dgm:t>
    </dgm:pt>
    <dgm:pt modelId="{28B752E6-778E-4383-B4B5-6F8BF8429791}" type="sibTrans" cxnId="{448822B4-3CB2-4184-84A1-36F753B5B183}">
      <dgm:prSet/>
      <dgm:spPr/>
      <dgm:t>
        <a:bodyPr/>
        <a:lstStyle/>
        <a:p>
          <a:endParaRPr lang="en-US" sz="2800"/>
        </a:p>
      </dgm:t>
    </dgm:pt>
    <dgm:pt modelId="{278FD2ED-0AFF-4C9C-813E-1BF818526004}">
      <dgm:prSet custT="1"/>
      <dgm:spPr/>
      <dgm:t>
        <a:bodyPr/>
        <a:lstStyle/>
        <a:p>
          <a:r>
            <a:rPr lang="en-US" sz="2800" dirty="0"/>
            <a:t>Monitoring retention</a:t>
          </a:r>
        </a:p>
      </dgm:t>
    </dgm:pt>
    <dgm:pt modelId="{C394E70D-DE0A-44EC-8272-5DB13C4622DC}" type="parTrans" cxnId="{B05FCA1C-0BE8-4D51-A661-83DEAF76DC80}">
      <dgm:prSet/>
      <dgm:spPr/>
      <dgm:t>
        <a:bodyPr/>
        <a:lstStyle/>
        <a:p>
          <a:endParaRPr lang="en-US" sz="2800"/>
        </a:p>
      </dgm:t>
    </dgm:pt>
    <dgm:pt modelId="{6B03B402-29CB-4441-B154-C93747108266}" type="sibTrans" cxnId="{B05FCA1C-0BE8-4D51-A661-83DEAF76DC80}">
      <dgm:prSet/>
      <dgm:spPr/>
      <dgm:t>
        <a:bodyPr/>
        <a:lstStyle/>
        <a:p>
          <a:endParaRPr lang="en-US" sz="2800"/>
        </a:p>
      </dgm:t>
    </dgm:pt>
    <dgm:pt modelId="{6260E90D-43CB-4BE1-BFF7-F87FDD5BA6D3}">
      <dgm:prSet custT="1"/>
      <dgm:spPr/>
      <dgm:t>
        <a:bodyPr/>
        <a:lstStyle/>
        <a:p>
          <a:r>
            <a:rPr lang="en-US" sz="2800" dirty="0"/>
            <a:t>Procedures to increase retention</a:t>
          </a:r>
        </a:p>
      </dgm:t>
    </dgm:pt>
    <dgm:pt modelId="{78F3E807-5B33-49AD-8CFB-3AFFB312724C}" type="parTrans" cxnId="{9E641470-CEA5-4236-AEAF-374F085C2044}">
      <dgm:prSet/>
      <dgm:spPr/>
      <dgm:t>
        <a:bodyPr/>
        <a:lstStyle/>
        <a:p>
          <a:endParaRPr lang="en-US" sz="2800"/>
        </a:p>
      </dgm:t>
    </dgm:pt>
    <dgm:pt modelId="{F3D38773-191E-4561-AA9E-5649944CB5E6}" type="sibTrans" cxnId="{9E641470-CEA5-4236-AEAF-374F085C2044}">
      <dgm:prSet/>
      <dgm:spPr/>
      <dgm:t>
        <a:bodyPr/>
        <a:lstStyle/>
        <a:p>
          <a:endParaRPr lang="en-US" sz="2800"/>
        </a:p>
      </dgm:t>
    </dgm:pt>
    <dgm:pt modelId="{CE6E184E-A284-479D-810C-800ECE72E070}" type="pres">
      <dgm:prSet presAssocID="{C33A4048-C50E-453F-829E-9BADE93DCC4C}" presName="hierChild1" presStyleCnt="0">
        <dgm:presLayoutVars>
          <dgm:orgChart val="1"/>
          <dgm:chPref val="1"/>
          <dgm:dir/>
          <dgm:animOne val="branch"/>
          <dgm:animLvl val="lvl"/>
          <dgm:resizeHandles/>
        </dgm:presLayoutVars>
      </dgm:prSet>
      <dgm:spPr/>
    </dgm:pt>
    <dgm:pt modelId="{3BDE9753-94E1-4B42-8E5B-03367F58A695}" type="pres">
      <dgm:prSet presAssocID="{BD08804E-2257-47D8-AF5F-97D49EE50D4B}" presName="hierRoot1" presStyleCnt="0">
        <dgm:presLayoutVars>
          <dgm:hierBranch val="init"/>
        </dgm:presLayoutVars>
      </dgm:prSet>
      <dgm:spPr/>
    </dgm:pt>
    <dgm:pt modelId="{D8D63377-721A-4396-B5C6-6D4D4950642F}" type="pres">
      <dgm:prSet presAssocID="{BD08804E-2257-47D8-AF5F-97D49EE50D4B}" presName="rootComposite1" presStyleCnt="0"/>
      <dgm:spPr/>
    </dgm:pt>
    <dgm:pt modelId="{FFD3182D-9D9A-43EB-AE77-C286ED8E5D91}" type="pres">
      <dgm:prSet presAssocID="{BD08804E-2257-47D8-AF5F-97D49EE50D4B}" presName="rootText1" presStyleLbl="node0" presStyleIdx="0" presStyleCnt="2" custScaleX="161480" custScaleY="138069">
        <dgm:presLayoutVars>
          <dgm:chPref val="3"/>
        </dgm:presLayoutVars>
      </dgm:prSet>
      <dgm:spPr/>
    </dgm:pt>
    <dgm:pt modelId="{7067C059-B88A-4F65-A6D5-B4C19003F46A}" type="pres">
      <dgm:prSet presAssocID="{BD08804E-2257-47D8-AF5F-97D49EE50D4B}" presName="rootConnector1" presStyleLbl="node1" presStyleIdx="0" presStyleCnt="0"/>
      <dgm:spPr/>
    </dgm:pt>
    <dgm:pt modelId="{7939D0ED-F1B4-4061-B47C-8C3FCE394583}" type="pres">
      <dgm:prSet presAssocID="{BD08804E-2257-47D8-AF5F-97D49EE50D4B}" presName="hierChild2" presStyleCnt="0"/>
      <dgm:spPr/>
    </dgm:pt>
    <dgm:pt modelId="{A12C3292-4054-41F6-99AB-6B4287BB38B5}" type="pres">
      <dgm:prSet presAssocID="{568AEB8A-B2C1-4B79-8782-EC147440B379}" presName="Name37" presStyleLbl="parChTrans1D2" presStyleIdx="0" presStyleCnt="5"/>
      <dgm:spPr/>
    </dgm:pt>
    <dgm:pt modelId="{CF29AD31-AD59-49ED-9B0D-7626FCB53547}" type="pres">
      <dgm:prSet presAssocID="{BB98DDF4-3D95-4332-8835-84CE774621B3}" presName="hierRoot2" presStyleCnt="0">
        <dgm:presLayoutVars>
          <dgm:hierBranch val="init"/>
        </dgm:presLayoutVars>
      </dgm:prSet>
      <dgm:spPr/>
    </dgm:pt>
    <dgm:pt modelId="{2E7ED84E-45A7-46B8-BE3C-B52886244594}" type="pres">
      <dgm:prSet presAssocID="{BB98DDF4-3D95-4332-8835-84CE774621B3}" presName="rootComposite" presStyleCnt="0"/>
      <dgm:spPr/>
    </dgm:pt>
    <dgm:pt modelId="{B427EFAC-3B0E-4BA1-9DA8-79A3DD52A4C9}" type="pres">
      <dgm:prSet presAssocID="{BB98DDF4-3D95-4332-8835-84CE774621B3}" presName="rootText" presStyleLbl="node2" presStyleIdx="0" presStyleCnt="5" custScaleX="117344" custScaleY="195549">
        <dgm:presLayoutVars>
          <dgm:chPref val="3"/>
        </dgm:presLayoutVars>
      </dgm:prSet>
      <dgm:spPr/>
    </dgm:pt>
    <dgm:pt modelId="{258C348C-99A3-44A3-A9E0-952D7960C2EF}" type="pres">
      <dgm:prSet presAssocID="{BB98DDF4-3D95-4332-8835-84CE774621B3}" presName="rootConnector" presStyleLbl="node2" presStyleIdx="0" presStyleCnt="5"/>
      <dgm:spPr/>
    </dgm:pt>
    <dgm:pt modelId="{19004C4A-911D-417C-9C2B-6391E6150A17}" type="pres">
      <dgm:prSet presAssocID="{BB98DDF4-3D95-4332-8835-84CE774621B3}" presName="hierChild4" presStyleCnt="0"/>
      <dgm:spPr/>
    </dgm:pt>
    <dgm:pt modelId="{82E6364B-477E-4589-9DE2-98BFFA00E299}" type="pres">
      <dgm:prSet presAssocID="{BB98DDF4-3D95-4332-8835-84CE774621B3}" presName="hierChild5" presStyleCnt="0"/>
      <dgm:spPr/>
    </dgm:pt>
    <dgm:pt modelId="{A03F0745-C0E0-445C-83C8-5ED52448FE18}" type="pres">
      <dgm:prSet presAssocID="{38E00BED-E751-472B-A6E7-F374DCC9519D}" presName="Name37" presStyleLbl="parChTrans1D2" presStyleIdx="1" presStyleCnt="5"/>
      <dgm:spPr/>
    </dgm:pt>
    <dgm:pt modelId="{FEE8A4AA-AE6B-4E88-B9AF-095E872E7369}" type="pres">
      <dgm:prSet presAssocID="{562C97EB-80AA-4FE5-977D-14217478BFBC}" presName="hierRoot2" presStyleCnt="0">
        <dgm:presLayoutVars>
          <dgm:hierBranch val="init"/>
        </dgm:presLayoutVars>
      </dgm:prSet>
      <dgm:spPr/>
    </dgm:pt>
    <dgm:pt modelId="{51C7083F-54BA-480A-9F77-5147955AAFFD}" type="pres">
      <dgm:prSet presAssocID="{562C97EB-80AA-4FE5-977D-14217478BFBC}" presName="rootComposite" presStyleCnt="0"/>
      <dgm:spPr/>
    </dgm:pt>
    <dgm:pt modelId="{2BDB804D-C917-4A5C-AEE3-19F6F90D5040}" type="pres">
      <dgm:prSet presAssocID="{562C97EB-80AA-4FE5-977D-14217478BFBC}" presName="rootText" presStyleLbl="node2" presStyleIdx="1" presStyleCnt="5" custScaleX="114276" custScaleY="196651">
        <dgm:presLayoutVars>
          <dgm:chPref val="3"/>
        </dgm:presLayoutVars>
      </dgm:prSet>
      <dgm:spPr/>
    </dgm:pt>
    <dgm:pt modelId="{3D34FD3C-42C7-4E81-94DA-CC220C54EDAC}" type="pres">
      <dgm:prSet presAssocID="{562C97EB-80AA-4FE5-977D-14217478BFBC}" presName="rootConnector" presStyleLbl="node2" presStyleIdx="1" presStyleCnt="5"/>
      <dgm:spPr/>
    </dgm:pt>
    <dgm:pt modelId="{A6D05051-7215-43B8-9E7A-D27AEBECEF0F}" type="pres">
      <dgm:prSet presAssocID="{562C97EB-80AA-4FE5-977D-14217478BFBC}" presName="hierChild4" presStyleCnt="0"/>
      <dgm:spPr/>
    </dgm:pt>
    <dgm:pt modelId="{9EC03844-680F-429D-9003-854E63A580A8}" type="pres">
      <dgm:prSet presAssocID="{562C97EB-80AA-4FE5-977D-14217478BFBC}" presName="hierChild5" presStyleCnt="0"/>
      <dgm:spPr/>
    </dgm:pt>
    <dgm:pt modelId="{45D00B39-FD16-4770-84C2-D195B7D91BBD}" type="pres">
      <dgm:prSet presAssocID="{C7F14FAE-1750-46FB-8617-CB46FF74FAF4}" presName="Name37" presStyleLbl="parChTrans1D2" presStyleIdx="2" presStyleCnt="5"/>
      <dgm:spPr/>
    </dgm:pt>
    <dgm:pt modelId="{07B62C48-D77F-475E-A4F2-C93D44F43D0D}" type="pres">
      <dgm:prSet presAssocID="{E9616B53-A633-435B-8F03-3056FE2AD233}" presName="hierRoot2" presStyleCnt="0">
        <dgm:presLayoutVars>
          <dgm:hierBranch val="init"/>
        </dgm:presLayoutVars>
      </dgm:prSet>
      <dgm:spPr/>
    </dgm:pt>
    <dgm:pt modelId="{7610FE65-142D-4F1B-8947-61D622C14E69}" type="pres">
      <dgm:prSet presAssocID="{E9616B53-A633-435B-8F03-3056FE2AD233}" presName="rootComposite" presStyleCnt="0"/>
      <dgm:spPr/>
    </dgm:pt>
    <dgm:pt modelId="{DD7C78FF-6BF5-4397-A345-ECD98E0C2DD7}" type="pres">
      <dgm:prSet presAssocID="{E9616B53-A633-435B-8F03-3056FE2AD233}" presName="rootText" presStyleLbl="node2" presStyleIdx="2" presStyleCnt="5" custScaleX="137204" custScaleY="195821">
        <dgm:presLayoutVars>
          <dgm:chPref val="3"/>
        </dgm:presLayoutVars>
      </dgm:prSet>
      <dgm:spPr/>
    </dgm:pt>
    <dgm:pt modelId="{E813779C-49FB-429B-A682-797526562E10}" type="pres">
      <dgm:prSet presAssocID="{E9616B53-A633-435B-8F03-3056FE2AD233}" presName="rootConnector" presStyleLbl="node2" presStyleIdx="2" presStyleCnt="5"/>
      <dgm:spPr/>
    </dgm:pt>
    <dgm:pt modelId="{4186D3B1-3271-4A0A-A571-809CD4762FD3}" type="pres">
      <dgm:prSet presAssocID="{E9616B53-A633-435B-8F03-3056FE2AD233}" presName="hierChild4" presStyleCnt="0"/>
      <dgm:spPr/>
    </dgm:pt>
    <dgm:pt modelId="{8CE0D917-4955-4563-B08B-8AA6336E68C3}" type="pres">
      <dgm:prSet presAssocID="{E9616B53-A633-435B-8F03-3056FE2AD233}" presName="hierChild5" presStyleCnt="0"/>
      <dgm:spPr/>
    </dgm:pt>
    <dgm:pt modelId="{54B8230A-31F3-467A-9978-D1A31F009998}" type="pres">
      <dgm:prSet presAssocID="{BD08804E-2257-47D8-AF5F-97D49EE50D4B}" presName="hierChild3" presStyleCnt="0"/>
      <dgm:spPr/>
    </dgm:pt>
    <dgm:pt modelId="{5736DD28-8440-4DDC-AB59-DB95CF59B5C2}" type="pres">
      <dgm:prSet presAssocID="{3B51B346-6521-4225-A3C8-AF6E32B3C6DB}" presName="hierRoot1" presStyleCnt="0">
        <dgm:presLayoutVars>
          <dgm:hierBranch val="init"/>
        </dgm:presLayoutVars>
      </dgm:prSet>
      <dgm:spPr/>
    </dgm:pt>
    <dgm:pt modelId="{1A1983EE-AB46-4B74-B0E6-C711554C38CE}" type="pres">
      <dgm:prSet presAssocID="{3B51B346-6521-4225-A3C8-AF6E32B3C6DB}" presName="rootComposite1" presStyleCnt="0"/>
      <dgm:spPr/>
    </dgm:pt>
    <dgm:pt modelId="{8E0FE70A-0384-4B89-968D-47F451195A12}" type="pres">
      <dgm:prSet presAssocID="{3B51B346-6521-4225-A3C8-AF6E32B3C6DB}" presName="rootText1" presStyleLbl="node0" presStyleIdx="1" presStyleCnt="2" custScaleX="193941" custScaleY="125375">
        <dgm:presLayoutVars>
          <dgm:chPref val="3"/>
        </dgm:presLayoutVars>
      </dgm:prSet>
      <dgm:spPr/>
    </dgm:pt>
    <dgm:pt modelId="{4EE4DF98-50CB-4D3C-A551-9A43573FA76D}" type="pres">
      <dgm:prSet presAssocID="{3B51B346-6521-4225-A3C8-AF6E32B3C6DB}" presName="rootConnector1" presStyleLbl="node1" presStyleIdx="0" presStyleCnt="0"/>
      <dgm:spPr/>
    </dgm:pt>
    <dgm:pt modelId="{200CC86F-39AF-4EAE-AAED-709F70135AA3}" type="pres">
      <dgm:prSet presAssocID="{3B51B346-6521-4225-A3C8-AF6E32B3C6DB}" presName="hierChild2" presStyleCnt="0"/>
      <dgm:spPr/>
    </dgm:pt>
    <dgm:pt modelId="{8D29A48E-56B0-4843-971F-16E66D4B15CE}" type="pres">
      <dgm:prSet presAssocID="{C394E70D-DE0A-44EC-8272-5DB13C4622DC}" presName="Name37" presStyleLbl="parChTrans1D2" presStyleIdx="3" presStyleCnt="5"/>
      <dgm:spPr/>
    </dgm:pt>
    <dgm:pt modelId="{568E0857-2D76-4D14-807A-67D88BB42AAE}" type="pres">
      <dgm:prSet presAssocID="{278FD2ED-0AFF-4C9C-813E-1BF818526004}" presName="hierRoot2" presStyleCnt="0">
        <dgm:presLayoutVars>
          <dgm:hierBranch val="init"/>
        </dgm:presLayoutVars>
      </dgm:prSet>
      <dgm:spPr/>
    </dgm:pt>
    <dgm:pt modelId="{5CED2A01-5F8B-4C24-BA51-3A334F0C9096}" type="pres">
      <dgm:prSet presAssocID="{278FD2ED-0AFF-4C9C-813E-1BF818526004}" presName="rootComposite" presStyleCnt="0"/>
      <dgm:spPr/>
    </dgm:pt>
    <dgm:pt modelId="{65D666C5-8DA3-43E9-8D4B-AA6D2FD36D53}" type="pres">
      <dgm:prSet presAssocID="{278FD2ED-0AFF-4C9C-813E-1BF818526004}" presName="rootText" presStyleLbl="node2" presStyleIdx="3" presStyleCnt="5" custScaleX="141113" custScaleY="210210">
        <dgm:presLayoutVars>
          <dgm:chPref val="3"/>
        </dgm:presLayoutVars>
      </dgm:prSet>
      <dgm:spPr/>
    </dgm:pt>
    <dgm:pt modelId="{BCAE3A6A-B877-48C3-B26F-2B376D62C46F}" type="pres">
      <dgm:prSet presAssocID="{278FD2ED-0AFF-4C9C-813E-1BF818526004}" presName="rootConnector" presStyleLbl="node2" presStyleIdx="3" presStyleCnt="5"/>
      <dgm:spPr/>
    </dgm:pt>
    <dgm:pt modelId="{D8E818DA-51A9-4EA4-AFBE-EB13B0071D0C}" type="pres">
      <dgm:prSet presAssocID="{278FD2ED-0AFF-4C9C-813E-1BF818526004}" presName="hierChild4" presStyleCnt="0"/>
      <dgm:spPr/>
    </dgm:pt>
    <dgm:pt modelId="{2F413CD6-3284-4B8C-8F4C-C28E4B6FCC1D}" type="pres">
      <dgm:prSet presAssocID="{278FD2ED-0AFF-4C9C-813E-1BF818526004}" presName="hierChild5" presStyleCnt="0"/>
      <dgm:spPr/>
    </dgm:pt>
    <dgm:pt modelId="{D550121B-8F66-48AB-A935-39C58C1BBF15}" type="pres">
      <dgm:prSet presAssocID="{78F3E807-5B33-49AD-8CFB-3AFFB312724C}" presName="Name37" presStyleLbl="parChTrans1D2" presStyleIdx="4" presStyleCnt="5"/>
      <dgm:spPr/>
    </dgm:pt>
    <dgm:pt modelId="{20F7C69F-FB73-41CC-93B7-1BE79FC9177F}" type="pres">
      <dgm:prSet presAssocID="{6260E90D-43CB-4BE1-BFF7-F87FDD5BA6D3}" presName="hierRoot2" presStyleCnt="0">
        <dgm:presLayoutVars>
          <dgm:hierBranch val="init"/>
        </dgm:presLayoutVars>
      </dgm:prSet>
      <dgm:spPr/>
    </dgm:pt>
    <dgm:pt modelId="{23A23F95-E99E-4216-8746-A6632B0711AE}" type="pres">
      <dgm:prSet presAssocID="{6260E90D-43CB-4BE1-BFF7-F87FDD5BA6D3}" presName="rootComposite" presStyleCnt="0"/>
      <dgm:spPr/>
    </dgm:pt>
    <dgm:pt modelId="{1AF7B8E7-579F-404D-A685-BC6F0668BA32}" type="pres">
      <dgm:prSet presAssocID="{6260E90D-43CB-4BE1-BFF7-F87FDD5BA6D3}" presName="rootText" presStyleLbl="node2" presStyleIdx="4" presStyleCnt="5" custScaleX="135495" custScaleY="208865">
        <dgm:presLayoutVars>
          <dgm:chPref val="3"/>
        </dgm:presLayoutVars>
      </dgm:prSet>
      <dgm:spPr/>
    </dgm:pt>
    <dgm:pt modelId="{B8F11EE6-D66E-400C-A035-441DD5941120}" type="pres">
      <dgm:prSet presAssocID="{6260E90D-43CB-4BE1-BFF7-F87FDD5BA6D3}" presName="rootConnector" presStyleLbl="node2" presStyleIdx="4" presStyleCnt="5"/>
      <dgm:spPr/>
    </dgm:pt>
    <dgm:pt modelId="{0A7859DD-7204-4BF6-A976-7755511673AB}" type="pres">
      <dgm:prSet presAssocID="{6260E90D-43CB-4BE1-BFF7-F87FDD5BA6D3}" presName="hierChild4" presStyleCnt="0"/>
      <dgm:spPr/>
    </dgm:pt>
    <dgm:pt modelId="{7290DCBC-DF76-4AF7-8CC5-B504441ACAD2}" type="pres">
      <dgm:prSet presAssocID="{6260E90D-43CB-4BE1-BFF7-F87FDD5BA6D3}" presName="hierChild5" presStyleCnt="0"/>
      <dgm:spPr/>
    </dgm:pt>
    <dgm:pt modelId="{FF9230F4-C22F-42D4-B905-70FFD78BCFD7}" type="pres">
      <dgm:prSet presAssocID="{3B51B346-6521-4225-A3C8-AF6E32B3C6DB}" presName="hierChild3" presStyleCnt="0"/>
      <dgm:spPr/>
    </dgm:pt>
  </dgm:ptLst>
  <dgm:cxnLst>
    <dgm:cxn modelId="{7B26CF07-EE46-42BF-8750-53CBF68205CC}" type="presOf" srcId="{BD08804E-2257-47D8-AF5F-97D49EE50D4B}" destId="{7067C059-B88A-4F65-A6D5-B4C19003F46A}" srcOrd="1" destOrd="0" presId="urn:microsoft.com/office/officeart/2005/8/layout/orgChart1"/>
    <dgm:cxn modelId="{73C81E08-B8DC-4B2A-A8FC-7C1A7A972D0F}" type="presOf" srcId="{BB98DDF4-3D95-4332-8835-84CE774621B3}" destId="{258C348C-99A3-44A3-A9E0-952D7960C2EF}" srcOrd="1" destOrd="0" presId="urn:microsoft.com/office/officeart/2005/8/layout/orgChart1"/>
    <dgm:cxn modelId="{99EDCA0E-369D-4703-B230-A527865E6A47}" srcId="{BD08804E-2257-47D8-AF5F-97D49EE50D4B}" destId="{562C97EB-80AA-4FE5-977D-14217478BFBC}" srcOrd="1" destOrd="0" parTransId="{38E00BED-E751-472B-A6E7-F374DCC9519D}" sibTransId="{7EDA855C-67CD-4B06-B064-EC98C7A8AE17}"/>
    <dgm:cxn modelId="{21364B1C-A8A3-4E5D-BA76-E24A4AC9615F}" srcId="{C33A4048-C50E-453F-829E-9BADE93DCC4C}" destId="{3B51B346-6521-4225-A3C8-AF6E32B3C6DB}" srcOrd="1" destOrd="0" parTransId="{57EE579E-D345-44F1-91C9-B543C6188460}" sibTransId="{DFA47E71-4D65-45AA-89E9-3589BAD62266}"/>
    <dgm:cxn modelId="{B05FCA1C-0BE8-4D51-A661-83DEAF76DC80}" srcId="{3B51B346-6521-4225-A3C8-AF6E32B3C6DB}" destId="{278FD2ED-0AFF-4C9C-813E-1BF818526004}" srcOrd="0" destOrd="0" parTransId="{C394E70D-DE0A-44EC-8272-5DB13C4622DC}" sibTransId="{6B03B402-29CB-4441-B154-C93747108266}"/>
    <dgm:cxn modelId="{B1B10E23-7E50-4D7E-80A8-0B4E059AAC15}" type="presOf" srcId="{C394E70D-DE0A-44EC-8272-5DB13C4622DC}" destId="{8D29A48E-56B0-4843-971F-16E66D4B15CE}" srcOrd="0" destOrd="0" presId="urn:microsoft.com/office/officeart/2005/8/layout/orgChart1"/>
    <dgm:cxn modelId="{3DC9CC2D-2712-4C25-AAA4-2A64842FAC57}" srcId="{BD08804E-2257-47D8-AF5F-97D49EE50D4B}" destId="{BB98DDF4-3D95-4332-8835-84CE774621B3}" srcOrd="0" destOrd="0" parTransId="{568AEB8A-B2C1-4B79-8782-EC147440B379}" sibTransId="{EB5BD4A3-D935-44BE-B895-19BA2C4F6F8D}"/>
    <dgm:cxn modelId="{0A1D6538-3E3E-4F60-A842-346056F9E036}" type="presOf" srcId="{278FD2ED-0AFF-4C9C-813E-1BF818526004}" destId="{BCAE3A6A-B877-48C3-B26F-2B376D62C46F}" srcOrd="1" destOrd="0" presId="urn:microsoft.com/office/officeart/2005/8/layout/orgChart1"/>
    <dgm:cxn modelId="{AF517E3E-BEE8-478C-9C79-4F161BE2BAD7}" type="presOf" srcId="{BB98DDF4-3D95-4332-8835-84CE774621B3}" destId="{B427EFAC-3B0E-4BA1-9DA8-79A3DD52A4C9}" srcOrd="0" destOrd="0" presId="urn:microsoft.com/office/officeart/2005/8/layout/orgChart1"/>
    <dgm:cxn modelId="{DA6BB25C-5387-485B-86B6-46C4400D9C7A}" type="presOf" srcId="{3B51B346-6521-4225-A3C8-AF6E32B3C6DB}" destId="{4EE4DF98-50CB-4D3C-A551-9A43573FA76D}" srcOrd="1" destOrd="0" presId="urn:microsoft.com/office/officeart/2005/8/layout/orgChart1"/>
    <dgm:cxn modelId="{85C7895D-7BA1-40EB-8312-911E69A31850}" type="presOf" srcId="{78F3E807-5B33-49AD-8CFB-3AFFB312724C}" destId="{D550121B-8F66-48AB-A935-39C58C1BBF15}" srcOrd="0" destOrd="0" presId="urn:microsoft.com/office/officeart/2005/8/layout/orgChart1"/>
    <dgm:cxn modelId="{19D4F463-6114-4001-BC95-CD7ED040CE33}" type="presOf" srcId="{C7F14FAE-1750-46FB-8617-CB46FF74FAF4}" destId="{45D00B39-FD16-4770-84C2-D195B7D91BBD}" srcOrd="0" destOrd="0" presId="urn:microsoft.com/office/officeart/2005/8/layout/orgChart1"/>
    <dgm:cxn modelId="{2E07FC4A-111D-4317-9B0A-D1DBD26569F7}" type="presOf" srcId="{E9616B53-A633-435B-8F03-3056FE2AD233}" destId="{E813779C-49FB-429B-A682-797526562E10}" srcOrd="1" destOrd="0" presId="urn:microsoft.com/office/officeart/2005/8/layout/orgChart1"/>
    <dgm:cxn modelId="{8D8B7E6D-56F9-44A7-AF15-BF1DFB02106E}" type="presOf" srcId="{6260E90D-43CB-4BE1-BFF7-F87FDD5BA6D3}" destId="{1AF7B8E7-579F-404D-A685-BC6F0668BA32}" srcOrd="0" destOrd="0" presId="urn:microsoft.com/office/officeart/2005/8/layout/orgChart1"/>
    <dgm:cxn modelId="{9E641470-CEA5-4236-AEAF-374F085C2044}" srcId="{3B51B346-6521-4225-A3C8-AF6E32B3C6DB}" destId="{6260E90D-43CB-4BE1-BFF7-F87FDD5BA6D3}" srcOrd="1" destOrd="0" parTransId="{78F3E807-5B33-49AD-8CFB-3AFFB312724C}" sibTransId="{F3D38773-191E-4561-AA9E-5649944CB5E6}"/>
    <dgm:cxn modelId="{2C465D73-559D-481D-8E90-0C8E6E9BCA70}" type="presOf" srcId="{6260E90D-43CB-4BE1-BFF7-F87FDD5BA6D3}" destId="{B8F11EE6-D66E-400C-A035-441DD5941120}" srcOrd="1" destOrd="0" presId="urn:microsoft.com/office/officeart/2005/8/layout/orgChart1"/>
    <dgm:cxn modelId="{C5EB2D83-CC0D-4BD1-A34B-ADB2225BBB90}" type="presOf" srcId="{BD08804E-2257-47D8-AF5F-97D49EE50D4B}" destId="{FFD3182D-9D9A-43EB-AE77-C286ED8E5D91}" srcOrd="0" destOrd="0" presId="urn:microsoft.com/office/officeart/2005/8/layout/orgChart1"/>
    <dgm:cxn modelId="{422FC288-FD06-479C-8108-2DE8EE036CD0}" type="presOf" srcId="{568AEB8A-B2C1-4B79-8782-EC147440B379}" destId="{A12C3292-4054-41F6-99AB-6B4287BB38B5}" srcOrd="0" destOrd="0" presId="urn:microsoft.com/office/officeart/2005/8/layout/orgChart1"/>
    <dgm:cxn modelId="{98496EA5-7FFB-47E4-8FB6-6C408E70FB6E}" type="presOf" srcId="{E9616B53-A633-435B-8F03-3056FE2AD233}" destId="{DD7C78FF-6BF5-4397-A345-ECD98E0C2DD7}" srcOrd="0" destOrd="0" presId="urn:microsoft.com/office/officeart/2005/8/layout/orgChart1"/>
    <dgm:cxn modelId="{659559A6-48BE-4270-AF92-C5A4672E900B}" type="presOf" srcId="{3B51B346-6521-4225-A3C8-AF6E32B3C6DB}" destId="{8E0FE70A-0384-4B89-968D-47F451195A12}" srcOrd="0" destOrd="0" presId="urn:microsoft.com/office/officeart/2005/8/layout/orgChart1"/>
    <dgm:cxn modelId="{ACDFA8AE-8655-4C01-B8DC-953CA7E77B4E}" type="presOf" srcId="{562C97EB-80AA-4FE5-977D-14217478BFBC}" destId="{2BDB804D-C917-4A5C-AEE3-19F6F90D5040}" srcOrd="0" destOrd="0" presId="urn:microsoft.com/office/officeart/2005/8/layout/orgChart1"/>
    <dgm:cxn modelId="{448822B4-3CB2-4184-84A1-36F753B5B183}" srcId="{BD08804E-2257-47D8-AF5F-97D49EE50D4B}" destId="{E9616B53-A633-435B-8F03-3056FE2AD233}" srcOrd="2" destOrd="0" parTransId="{C7F14FAE-1750-46FB-8617-CB46FF74FAF4}" sibTransId="{28B752E6-778E-4383-B4B5-6F8BF8429791}"/>
    <dgm:cxn modelId="{5B0F89BA-27BE-43A3-92FF-8105A147C6FC}" type="presOf" srcId="{38E00BED-E751-472B-A6E7-F374DCC9519D}" destId="{A03F0745-C0E0-445C-83C8-5ED52448FE18}" srcOrd="0" destOrd="0" presId="urn:microsoft.com/office/officeart/2005/8/layout/orgChart1"/>
    <dgm:cxn modelId="{8BCEA2C5-F0BC-4308-9B9F-56EED3DEEF47}" type="presOf" srcId="{278FD2ED-0AFF-4C9C-813E-1BF818526004}" destId="{65D666C5-8DA3-43E9-8D4B-AA6D2FD36D53}" srcOrd="0" destOrd="0" presId="urn:microsoft.com/office/officeart/2005/8/layout/orgChart1"/>
    <dgm:cxn modelId="{0195FCCA-9F8D-4A43-A31D-B123D7F2290E}" type="presOf" srcId="{562C97EB-80AA-4FE5-977D-14217478BFBC}" destId="{3D34FD3C-42C7-4E81-94DA-CC220C54EDAC}" srcOrd="1" destOrd="0" presId="urn:microsoft.com/office/officeart/2005/8/layout/orgChart1"/>
    <dgm:cxn modelId="{3DAB76D1-1C53-4CCA-A0C2-E81B9021C700}" type="presOf" srcId="{C33A4048-C50E-453F-829E-9BADE93DCC4C}" destId="{CE6E184E-A284-479D-810C-800ECE72E070}" srcOrd="0" destOrd="0" presId="urn:microsoft.com/office/officeart/2005/8/layout/orgChart1"/>
    <dgm:cxn modelId="{E55D9BE1-B369-4513-81BF-15FA1E27653C}" srcId="{C33A4048-C50E-453F-829E-9BADE93DCC4C}" destId="{BD08804E-2257-47D8-AF5F-97D49EE50D4B}" srcOrd="0" destOrd="0" parTransId="{0BF53902-A12B-4BC0-B948-6D92C950F113}" sibTransId="{3129F61E-293E-412B-8128-E66F5E785D97}"/>
    <dgm:cxn modelId="{A687179B-A37E-46FB-AB14-A54A4D2F0847}" type="presParOf" srcId="{CE6E184E-A284-479D-810C-800ECE72E070}" destId="{3BDE9753-94E1-4B42-8E5B-03367F58A695}" srcOrd="0" destOrd="0" presId="urn:microsoft.com/office/officeart/2005/8/layout/orgChart1"/>
    <dgm:cxn modelId="{A23D4E6E-70FD-4DE6-9100-DE0CF55290FD}" type="presParOf" srcId="{3BDE9753-94E1-4B42-8E5B-03367F58A695}" destId="{D8D63377-721A-4396-B5C6-6D4D4950642F}" srcOrd="0" destOrd="0" presId="urn:microsoft.com/office/officeart/2005/8/layout/orgChart1"/>
    <dgm:cxn modelId="{809FD45B-44D5-46DD-8912-C9E267144E35}" type="presParOf" srcId="{D8D63377-721A-4396-B5C6-6D4D4950642F}" destId="{FFD3182D-9D9A-43EB-AE77-C286ED8E5D91}" srcOrd="0" destOrd="0" presId="urn:microsoft.com/office/officeart/2005/8/layout/orgChart1"/>
    <dgm:cxn modelId="{A1ECA3FD-958E-42D7-97C7-A31808B96D34}" type="presParOf" srcId="{D8D63377-721A-4396-B5C6-6D4D4950642F}" destId="{7067C059-B88A-4F65-A6D5-B4C19003F46A}" srcOrd="1" destOrd="0" presId="urn:microsoft.com/office/officeart/2005/8/layout/orgChart1"/>
    <dgm:cxn modelId="{19713255-CE32-4C20-A76C-1AF23A8C5A95}" type="presParOf" srcId="{3BDE9753-94E1-4B42-8E5B-03367F58A695}" destId="{7939D0ED-F1B4-4061-B47C-8C3FCE394583}" srcOrd="1" destOrd="0" presId="urn:microsoft.com/office/officeart/2005/8/layout/orgChart1"/>
    <dgm:cxn modelId="{18A966B5-B742-41AD-80BA-D8C380C4C517}" type="presParOf" srcId="{7939D0ED-F1B4-4061-B47C-8C3FCE394583}" destId="{A12C3292-4054-41F6-99AB-6B4287BB38B5}" srcOrd="0" destOrd="0" presId="urn:microsoft.com/office/officeart/2005/8/layout/orgChart1"/>
    <dgm:cxn modelId="{68EFB817-43A6-4B21-BE96-6F12F9D8DBB3}" type="presParOf" srcId="{7939D0ED-F1B4-4061-B47C-8C3FCE394583}" destId="{CF29AD31-AD59-49ED-9B0D-7626FCB53547}" srcOrd="1" destOrd="0" presId="urn:microsoft.com/office/officeart/2005/8/layout/orgChart1"/>
    <dgm:cxn modelId="{2F2B93E7-6702-4D48-BB16-060DFF680DBB}" type="presParOf" srcId="{CF29AD31-AD59-49ED-9B0D-7626FCB53547}" destId="{2E7ED84E-45A7-46B8-BE3C-B52886244594}" srcOrd="0" destOrd="0" presId="urn:microsoft.com/office/officeart/2005/8/layout/orgChart1"/>
    <dgm:cxn modelId="{C7E2BC26-8630-4C6C-A162-64DE0166FDB5}" type="presParOf" srcId="{2E7ED84E-45A7-46B8-BE3C-B52886244594}" destId="{B427EFAC-3B0E-4BA1-9DA8-79A3DD52A4C9}" srcOrd="0" destOrd="0" presId="urn:microsoft.com/office/officeart/2005/8/layout/orgChart1"/>
    <dgm:cxn modelId="{02A57F0C-371F-4986-92D9-93E74DE68FBB}" type="presParOf" srcId="{2E7ED84E-45A7-46B8-BE3C-B52886244594}" destId="{258C348C-99A3-44A3-A9E0-952D7960C2EF}" srcOrd="1" destOrd="0" presId="urn:microsoft.com/office/officeart/2005/8/layout/orgChart1"/>
    <dgm:cxn modelId="{E7A6C490-C346-4F16-B00E-AC5130EFD049}" type="presParOf" srcId="{CF29AD31-AD59-49ED-9B0D-7626FCB53547}" destId="{19004C4A-911D-417C-9C2B-6391E6150A17}" srcOrd="1" destOrd="0" presId="urn:microsoft.com/office/officeart/2005/8/layout/orgChart1"/>
    <dgm:cxn modelId="{82CA3342-78F6-4D71-ACCE-9D45E4B0A20F}" type="presParOf" srcId="{CF29AD31-AD59-49ED-9B0D-7626FCB53547}" destId="{82E6364B-477E-4589-9DE2-98BFFA00E299}" srcOrd="2" destOrd="0" presId="urn:microsoft.com/office/officeart/2005/8/layout/orgChart1"/>
    <dgm:cxn modelId="{71C7877B-D684-4E6E-8F09-017056F69038}" type="presParOf" srcId="{7939D0ED-F1B4-4061-B47C-8C3FCE394583}" destId="{A03F0745-C0E0-445C-83C8-5ED52448FE18}" srcOrd="2" destOrd="0" presId="urn:microsoft.com/office/officeart/2005/8/layout/orgChart1"/>
    <dgm:cxn modelId="{2C156302-B2E5-44AF-8BF6-38754991B479}" type="presParOf" srcId="{7939D0ED-F1B4-4061-B47C-8C3FCE394583}" destId="{FEE8A4AA-AE6B-4E88-B9AF-095E872E7369}" srcOrd="3" destOrd="0" presId="urn:microsoft.com/office/officeart/2005/8/layout/orgChart1"/>
    <dgm:cxn modelId="{7B85F6C0-756B-45A8-8AEC-A43BFBD62FBF}" type="presParOf" srcId="{FEE8A4AA-AE6B-4E88-B9AF-095E872E7369}" destId="{51C7083F-54BA-480A-9F77-5147955AAFFD}" srcOrd="0" destOrd="0" presId="urn:microsoft.com/office/officeart/2005/8/layout/orgChart1"/>
    <dgm:cxn modelId="{A2C4F0B6-3DB5-4491-ACB6-2F5CDB3333C1}" type="presParOf" srcId="{51C7083F-54BA-480A-9F77-5147955AAFFD}" destId="{2BDB804D-C917-4A5C-AEE3-19F6F90D5040}" srcOrd="0" destOrd="0" presId="urn:microsoft.com/office/officeart/2005/8/layout/orgChart1"/>
    <dgm:cxn modelId="{82CFB570-EF00-462E-B230-335028569CA4}" type="presParOf" srcId="{51C7083F-54BA-480A-9F77-5147955AAFFD}" destId="{3D34FD3C-42C7-4E81-94DA-CC220C54EDAC}" srcOrd="1" destOrd="0" presId="urn:microsoft.com/office/officeart/2005/8/layout/orgChart1"/>
    <dgm:cxn modelId="{ABF81422-A293-4A07-BA6A-D57AEE2B60A9}" type="presParOf" srcId="{FEE8A4AA-AE6B-4E88-B9AF-095E872E7369}" destId="{A6D05051-7215-43B8-9E7A-D27AEBECEF0F}" srcOrd="1" destOrd="0" presId="urn:microsoft.com/office/officeart/2005/8/layout/orgChart1"/>
    <dgm:cxn modelId="{64C78CF7-8209-40C2-BEE6-E231351703E4}" type="presParOf" srcId="{FEE8A4AA-AE6B-4E88-B9AF-095E872E7369}" destId="{9EC03844-680F-429D-9003-854E63A580A8}" srcOrd="2" destOrd="0" presId="urn:microsoft.com/office/officeart/2005/8/layout/orgChart1"/>
    <dgm:cxn modelId="{F0EEA319-0916-4A6C-8D31-12673AB6051C}" type="presParOf" srcId="{7939D0ED-F1B4-4061-B47C-8C3FCE394583}" destId="{45D00B39-FD16-4770-84C2-D195B7D91BBD}" srcOrd="4" destOrd="0" presId="urn:microsoft.com/office/officeart/2005/8/layout/orgChart1"/>
    <dgm:cxn modelId="{9E5F7BF0-A80C-4FCF-B87D-415377FB3B75}" type="presParOf" srcId="{7939D0ED-F1B4-4061-B47C-8C3FCE394583}" destId="{07B62C48-D77F-475E-A4F2-C93D44F43D0D}" srcOrd="5" destOrd="0" presId="urn:microsoft.com/office/officeart/2005/8/layout/orgChart1"/>
    <dgm:cxn modelId="{CE2D1FA1-6033-4786-8703-3E71513FB6D2}" type="presParOf" srcId="{07B62C48-D77F-475E-A4F2-C93D44F43D0D}" destId="{7610FE65-142D-4F1B-8947-61D622C14E69}" srcOrd="0" destOrd="0" presId="urn:microsoft.com/office/officeart/2005/8/layout/orgChart1"/>
    <dgm:cxn modelId="{8487A34C-49ED-41F3-9653-C595DA83D4D4}" type="presParOf" srcId="{7610FE65-142D-4F1B-8947-61D622C14E69}" destId="{DD7C78FF-6BF5-4397-A345-ECD98E0C2DD7}" srcOrd="0" destOrd="0" presId="urn:microsoft.com/office/officeart/2005/8/layout/orgChart1"/>
    <dgm:cxn modelId="{54144126-8D95-490C-BC49-520602D82F31}" type="presParOf" srcId="{7610FE65-142D-4F1B-8947-61D622C14E69}" destId="{E813779C-49FB-429B-A682-797526562E10}" srcOrd="1" destOrd="0" presId="urn:microsoft.com/office/officeart/2005/8/layout/orgChart1"/>
    <dgm:cxn modelId="{4242BE2B-5246-4E9B-BA34-99DC54E04E8E}" type="presParOf" srcId="{07B62C48-D77F-475E-A4F2-C93D44F43D0D}" destId="{4186D3B1-3271-4A0A-A571-809CD4762FD3}" srcOrd="1" destOrd="0" presId="urn:microsoft.com/office/officeart/2005/8/layout/orgChart1"/>
    <dgm:cxn modelId="{C7E68261-B5B7-44EE-AD35-C28C43ACE480}" type="presParOf" srcId="{07B62C48-D77F-475E-A4F2-C93D44F43D0D}" destId="{8CE0D917-4955-4563-B08B-8AA6336E68C3}" srcOrd="2" destOrd="0" presId="urn:microsoft.com/office/officeart/2005/8/layout/orgChart1"/>
    <dgm:cxn modelId="{3BA9233A-8A09-4ED2-AAF8-F2A7ED1013A7}" type="presParOf" srcId="{3BDE9753-94E1-4B42-8E5B-03367F58A695}" destId="{54B8230A-31F3-467A-9978-D1A31F009998}" srcOrd="2" destOrd="0" presId="urn:microsoft.com/office/officeart/2005/8/layout/orgChart1"/>
    <dgm:cxn modelId="{5B98DBB5-63E5-4FFD-A8E7-AE4334616BC8}" type="presParOf" srcId="{CE6E184E-A284-479D-810C-800ECE72E070}" destId="{5736DD28-8440-4DDC-AB59-DB95CF59B5C2}" srcOrd="1" destOrd="0" presId="urn:microsoft.com/office/officeart/2005/8/layout/orgChart1"/>
    <dgm:cxn modelId="{DE46F5E6-DDD7-4C1C-8004-3BA183292431}" type="presParOf" srcId="{5736DD28-8440-4DDC-AB59-DB95CF59B5C2}" destId="{1A1983EE-AB46-4B74-B0E6-C711554C38CE}" srcOrd="0" destOrd="0" presId="urn:microsoft.com/office/officeart/2005/8/layout/orgChart1"/>
    <dgm:cxn modelId="{3B42EB5F-9F6B-46FA-A86E-62CF20FFE467}" type="presParOf" srcId="{1A1983EE-AB46-4B74-B0E6-C711554C38CE}" destId="{8E0FE70A-0384-4B89-968D-47F451195A12}" srcOrd="0" destOrd="0" presId="urn:microsoft.com/office/officeart/2005/8/layout/orgChart1"/>
    <dgm:cxn modelId="{A9C10A8A-DE79-4312-8D35-F6C04D2FD56A}" type="presParOf" srcId="{1A1983EE-AB46-4B74-B0E6-C711554C38CE}" destId="{4EE4DF98-50CB-4D3C-A551-9A43573FA76D}" srcOrd="1" destOrd="0" presId="urn:microsoft.com/office/officeart/2005/8/layout/orgChart1"/>
    <dgm:cxn modelId="{27D8DC60-8E99-4020-A0F9-AD10ACF1CA36}" type="presParOf" srcId="{5736DD28-8440-4DDC-AB59-DB95CF59B5C2}" destId="{200CC86F-39AF-4EAE-AAED-709F70135AA3}" srcOrd="1" destOrd="0" presId="urn:microsoft.com/office/officeart/2005/8/layout/orgChart1"/>
    <dgm:cxn modelId="{6D5B1FB7-70AC-4B27-B750-1682D5AF3B60}" type="presParOf" srcId="{200CC86F-39AF-4EAE-AAED-709F70135AA3}" destId="{8D29A48E-56B0-4843-971F-16E66D4B15CE}" srcOrd="0" destOrd="0" presId="urn:microsoft.com/office/officeart/2005/8/layout/orgChart1"/>
    <dgm:cxn modelId="{5A571E21-19D0-495E-AC6F-0D67ABD15823}" type="presParOf" srcId="{200CC86F-39AF-4EAE-AAED-709F70135AA3}" destId="{568E0857-2D76-4D14-807A-67D88BB42AAE}" srcOrd="1" destOrd="0" presId="urn:microsoft.com/office/officeart/2005/8/layout/orgChart1"/>
    <dgm:cxn modelId="{82BA3C57-9F90-4E1F-94CA-2D2683570420}" type="presParOf" srcId="{568E0857-2D76-4D14-807A-67D88BB42AAE}" destId="{5CED2A01-5F8B-4C24-BA51-3A334F0C9096}" srcOrd="0" destOrd="0" presId="urn:microsoft.com/office/officeart/2005/8/layout/orgChart1"/>
    <dgm:cxn modelId="{60E0CDBD-4E36-4486-B8AF-A6FD824F348F}" type="presParOf" srcId="{5CED2A01-5F8B-4C24-BA51-3A334F0C9096}" destId="{65D666C5-8DA3-43E9-8D4B-AA6D2FD36D53}" srcOrd="0" destOrd="0" presId="urn:microsoft.com/office/officeart/2005/8/layout/orgChart1"/>
    <dgm:cxn modelId="{838A5297-882D-4D09-84BD-45116851D6D2}" type="presParOf" srcId="{5CED2A01-5F8B-4C24-BA51-3A334F0C9096}" destId="{BCAE3A6A-B877-48C3-B26F-2B376D62C46F}" srcOrd="1" destOrd="0" presId="urn:microsoft.com/office/officeart/2005/8/layout/orgChart1"/>
    <dgm:cxn modelId="{00E0E94B-9C9C-48DD-835C-7B1F8621B309}" type="presParOf" srcId="{568E0857-2D76-4D14-807A-67D88BB42AAE}" destId="{D8E818DA-51A9-4EA4-AFBE-EB13B0071D0C}" srcOrd="1" destOrd="0" presId="urn:microsoft.com/office/officeart/2005/8/layout/orgChart1"/>
    <dgm:cxn modelId="{743308CC-52A4-4C99-87DD-2C3A96944AAA}" type="presParOf" srcId="{568E0857-2D76-4D14-807A-67D88BB42AAE}" destId="{2F413CD6-3284-4B8C-8F4C-C28E4B6FCC1D}" srcOrd="2" destOrd="0" presId="urn:microsoft.com/office/officeart/2005/8/layout/orgChart1"/>
    <dgm:cxn modelId="{87775C53-DABE-4B5B-B43F-2C1E91FB72C1}" type="presParOf" srcId="{200CC86F-39AF-4EAE-AAED-709F70135AA3}" destId="{D550121B-8F66-48AB-A935-39C58C1BBF15}" srcOrd="2" destOrd="0" presId="urn:microsoft.com/office/officeart/2005/8/layout/orgChart1"/>
    <dgm:cxn modelId="{3A048340-19C7-440A-AB03-609B3261F34E}" type="presParOf" srcId="{200CC86F-39AF-4EAE-AAED-709F70135AA3}" destId="{20F7C69F-FB73-41CC-93B7-1BE79FC9177F}" srcOrd="3" destOrd="0" presId="urn:microsoft.com/office/officeart/2005/8/layout/orgChart1"/>
    <dgm:cxn modelId="{58321A7D-D55D-4F60-B741-984D1DF51A99}" type="presParOf" srcId="{20F7C69F-FB73-41CC-93B7-1BE79FC9177F}" destId="{23A23F95-E99E-4216-8746-A6632B0711AE}" srcOrd="0" destOrd="0" presId="urn:microsoft.com/office/officeart/2005/8/layout/orgChart1"/>
    <dgm:cxn modelId="{4A14B169-F392-4ABD-9BB4-66EA997BE299}" type="presParOf" srcId="{23A23F95-E99E-4216-8746-A6632B0711AE}" destId="{1AF7B8E7-579F-404D-A685-BC6F0668BA32}" srcOrd="0" destOrd="0" presId="urn:microsoft.com/office/officeart/2005/8/layout/orgChart1"/>
    <dgm:cxn modelId="{8882469E-93A9-46C7-82C2-B0FFC944D8EC}" type="presParOf" srcId="{23A23F95-E99E-4216-8746-A6632B0711AE}" destId="{B8F11EE6-D66E-400C-A035-441DD5941120}" srcOrd="1" destOrd="0" presId="urn:microsoft.com/office/officeart/2005/8/layout/orgChart1"/>
    <dgm:cxn modelId="{1AEB15FF-EC3B-4C74-8583-9D2E49EF9863}" type="presParOf" srcId="{20F7C69F-FB73-41CC-93B7-1BE79FC9177F}" destId="{0A7859DD-7204-4BF6-A976-7755511673AB}" srcOrd="1" destOrd="0" presId="urn:microsoft.com/office/officeart/2005/8/layout/orgChart1"/>
    <dgm:cxn modelId="{10233249-5D52-4B7D-BFA2-D47113CF1A0D}" type="presParOf" srcId="{20F7C69F-FB73-41CC-93B7-1BE79FC9177F}" destId="{7290DCBC-DF76-4AF7-8CC5-B504441ACAD2}" srcOrd="2" destOrd="0" presId="urn:microsoft.com/office/officeart/2005/8/layout/orgChart1"/>
    <dgm:cxn modelId="{077FCDF5-BE6B-43BF-9281-D6EEA145EF35}" type="presParOf" srcId="{5736DD28-8440-4DDC-AB59-DB95CF59B5C2}" destId="{FF9230F4-C22F-42D4-B905-70FFD78BCFD7}" srcOrd="2" destOrd="0" presId="urn:microsoft.com/office/officeart/2005/8/layout/orgChar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0121B-8F66-48AB-A935-39C58C1BBF15}">
      <dsp:nvSpPr>
        <dsp:cNvPr id="0" name=""/>
        <dsp:cNvSpPr/>
      </dsp:nvSpPr>
      <dsp:spPr>
        <a:xfrm>
          <a:off x="9108754" y="2267951"/>
          <a:ext cx="1271192" cy="329338"/>
        </a:xfrm>
        <a:custGeom>
          <a:avLst/>
          <a:gdLst/>
          <a:ahLst/>
          <a:cxnLst/>
          <a:rect l="0" t="0" r="0" b="0"/>
          <a:pathLst>
            <a:path>
              <a:moveTo>
                <a:pt x="0" y="0"/>
              </a:moveTo>
              <a:lnTo>
                <a:pt x="0" y="164669"/>
              </a:lnTo>
              <a:lnTo>
                <a:pt x="1271192" y="164669"/>
              </a:lnTo>
              <a:lnTo>
                <a:pt x="1271192" y="329338"/>
              </a:lnTo>
            </a:path>
          </a:pathLst>
        </a:custGeom>
        <a:noFill/>
        <a:ln w="425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29A48E-56B0-4843-971F-16E66D4B15CE}">
      <dsp:nvSpPr>
        <dsp:cNvPr id="0" name=""/>
        <dsp:cNvSpPr/>
      </dsp:nvSpPr>
      <dsp:spPr>
        <a:xfrm>
          <a:off x="7881614" y="2267951"/>
          <a:ext cx="1227139" cy="329338"/>
        </a:xfrm>
        <a:custGeom>
          <a:avLst/>
          <a:gdLst/>
          <a:ahLst/>
          <a:cxnLst/>
          <a:rect l="0" t="0" r="0" b="0"/>
          <a:pathLst>
            <a:path>
              <a:moveTo>
                <a:pt x="1227139" y="0"/>
              </a:moveTo>
              <a:lnTo>
                <a:pt x="1227139" y="164669"/>
              </a:lnTo>
              <a:lnTo>
                <a:pt x="0" y="164669"/>
              </a:lnTo>
              <a:lnTo>
                <a:pt x="0" y="329338"/>
              </a:lnTo>
            </a:path>
          </a:pathLst>
        </a:custGeom>
        <a:noFill/>
        <a:ln w="425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D00B39-FD16-4770-84C2-D195B7D91BBD}">
      <dsp:nvSpPr>
        <dsp:cNvPr id="0" name=""/>
        <dsp:cNvSpPr/>
      </dsp:nvSpPr>
      <dsp:spPr>
        <a:xfrm>
          <a:off x="3224317" y="2367490"/>
          <a:ext cx="2145563" cy="329338"/>
        </a:xfrm>
        <a:custGeom>
          <a:avLst/>
          <a:gdLst/>
          <a:ahLst/>
          <a:cxnLst/>
          <a:rect l="0" t="0" r="0" b="0"/>
          <a:pathLst>
            <a:path>
              <a:moveTo>
                <a:pt x="0" y="0"/>
              </a:moveTo>
              <a:lnTo>
                <a:pt x="0" y="164669"/>
              </a:lnTo>
              <a:lnTo>
                <a:pt x="2145563" y="164669"/>
              </a:lnTo>
              <a:lnTo>
                <a:pt x="2145563" y="329338"/>
              </a:lnTo>
            </a:path>
          </a:pathLst>
        </a:custGeom>
        <a:noFill/>
        <a:ln w="425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3F0745-C0E0-445C-83C8-5ED52448FE18}">
      <dsp:nvSpPr>
        <dsp:cNvPr id="0" name=""/>
        <dsp:cNvSpPr/>
      </dsp:nvSpPr>
      <dsp:spPr>
        <a:xfrm>
          <a:off x="3068587" y="2367490"/>
          <a:ext cx="155730" cy="329338"/>
        </a:xfrm>
        <a:custGeom>
          <a:avLst/>
          <a:gdLst/>
          <a:ahLst/>
          <a:cxnLst/>
          <a:rect l="0" t="0" r="0" b="0"/>
          <a:pathLst>
            <a:path>
              <a:moveTo>
                <a:pt x="155730" y="0"/>
              </a:moveTo>
              <a:lnTo>
                <a:pt x="155730" y="164669"/>
              </a:lnTo>
              <a:lnTo>
                <a:pt x="0" y="164669"/>
              </a:lnTo>
              <a:lnTo>
                <a:pt x="0" y="329338"/>
              </a:lnTo>
            </a:path>
          </a:pathLst>
        </a:custGeom>
        <a:noFill/>
        <a:ln w="425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2C3292-4054-41F6-99AB-6B4287BB38B5}">
      <dsp:nvSpPr>
        <dsp:cNvPr id="0" name=""/>
        <dsp:cNvSpPr/>
      </dsp:nvSpPr>
      <dsp:spPr>
        <a:xfrm>
          <a:off x="923023" y="2367490"/>
          <a:ext cx="2301293" cy="329338"/>
        </a:xfrm>
        <a:custGeom>
          <a:avLst/>
          <a:gdLst/>
          <a:ahLst/>
          <a:cxnLst/>
          <a:rect l="0" t="0" r="0" b="0"/>
          <a:pathLst>
            <a:path>
              <a:moveTo>
                <a:pt x="2301293" y="0"/>
              </a:moveTo>
              <a:lnTo>
                <a:pt x="2301293" y="164669"/>
              </a:lnTo>
              <a:lnTo>
                <a:pt x="0" y="164669"/>
              </a:lnTo>
              <a:lnTo>
                <a:pt x="0" y="329338"/>
              </a:lnTo>
            </a:path>
          </a:pathLst>
        </a:custGeom>
        <a:noFill/>
        <a:ln w="425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D3182D-9D9A-43EB-AE77-C286ED8E5D91}">
      <dsp:nvSpPr>
        <dsp:cNvPr id="0" name=""/>
        <dsp:cNvSpPr/>
      </dsp:nvSpPr>
      <dsp:spPr>
        <a:xfrm>
          <a:off x="1958088" y="1284836"/>
          <a:ext cx="2532458" cy="1082654"/>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kern="1200" dirty="0"/>
            <a:t>Development</a:t>
          </a:r>
        </a:p>
      </dsp:txBody>
      <dsp:txXfrm>
        <a:off x="1958088" y="1284836"/>
        <a:ext cx="2532458" cy="1082654"/>
      </dsp:txXfrm>
    </dsp:sp>
    <dsp:sp modelId="{B427EFAC-3B0E-4BA1-9DA8-79A3DD52A4C9}">
      <dsp:nvSpPr>
        <dsp:cNvPr id="0" name=""/>
        <dsp:cNvSpPr/>
      </dsp:nvSpPr>
      <dsp:spPr>
        <a:xfrm>
          <a:off x="2882" y="2696829"/>
          <a:ext cx="1840282" cy="1533377"/>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Eligibility Criteria</a:t>
          </a:r>
        </a:p>
      </dsp:txBody>
      <dsp:txXfrm>
        <a:off x="2882" y="2696829"/>
        <a:ext cx="1840282" cy="1533377"/>
      </dsp:txXfrm>
    </dsp:sp>
    <dsp:sp modelId="{2BDB804D-C917-4A5C-AEE3-19F6F90D5040}">
      <dsp:nvSpPr>
        <dsp:cNvPr id="0" name=""/>
        <dsp:cNvSpPr/>
      </dsp:nvSpPr>
      <dsp:spPr>
        <a:xfrm>
          <a:off x="2172503" y="2696829"/>
          <a:ext cx="1792167" cy="1542019"/>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Site-specific barriers</a:t>
          </a:r>
        </a:p>
      </dsp:txBody>
      <dsp:txXfrm>
        <a:off x="2172503" y="2696829"/>
        <a:ext cx="1792167" cy="1542019"/>
      </dsp:txXfrm>
    </dsp:sp>
    <dsp:sp modelId="{DD7C78FF-6BF5-4397-A345-ECD98E0C2DD7}">
      <dsp:nvSpPr>
        <dsp:cNvPr id="0" name=""/>
        <dsp:cNvSpPr/>
      </dsp:nvSpPr>
      <dsp:spPr>
        <a:xfrm>
          <a:off x="4294009" y="2696829"/>
          <a:ext cx="2151742" cy="1535510"/>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Population-specific barriers</a:t>
          </a:r>
        </a:p>
      </dsp:txBody>
      <dsp:txXfrm>
        <a:off x="4294009" y="2696829"/>
        <a:ext cx="2151742" cy="1535510"/>
      </dsp:txXfrm>
    </dsp:sp>
    <dsp:sp modelId="{8E0FE70A-0384-4B89-968D-47F451195A12}">
      <dsp:nvSpPr>
        <dsp:cNvPr id="0" name=""/>
        <dsp:cNvSpPr/>
      </dsp:nvSpPr>
      <dsp:spPr>
        <a:xfrm>
          <a:off x="7587985" y="1284836"/>
          <a:ext cx="3041537" cy="983115"/>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Implementation</a:t>
          </a:r>
        </a:p>
      </dsp:txBody>
      <dsp:txXfrm>
        <a:off x="7587985" y="1284836"/>
        <a:ext cx="3041537" cy="983115"/>
      </dsp:txXfrm>
    </dsp:sp>
    <dsp:sp modelId="{65D666C5-8DA3-43E9-8D4B-AA6D2FD36D53}">
      <dsp:nvSpPr>
        <dsp:cNvPr id="0" name=""/>
        <dsp:cNvSpPr/>
      </dsp:nvSpPr>
      <dsp:spPr>
        <a:xfrm>
          <a:off x="6775091" y="2597290"/>
          <a:ext cx="2213046" cy="1648340"/>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Monitoring retention</a:t>
          </a:r>
        </a:p>
      </dsp:txBody>
      <dsp:txXfrm>
        <a:off x="6775091" y="2597290"/>
        <a:ext cx="2213046" cy="1648340"/>
      </dsp:txXfrm>
    </dsp:sp>
    <dsp:sp modelId="{1AF7B8E7-579F-404D-A685-BC6F0668BA32}">
      <dsp:nvSpPr>
        <dsp:cNvPr id="0" name=""/>
        <dsp:cNvSpPr/>
      </dsp:nvSpPr>
      <dsp:spPr>
        <a:xfrm>
          <a:off x="9317476" y="2597290"/>
          <a:ext cx="2124940" cy="1637793"/>
        </a:xfrm>
        <a:prstGeom prst="rect">
          <a:avLst/>
        </a:prstGeom>
        <a:solidFill>
          <a:schemeClr val="accent5">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Procedures to increase retention</a:t>
          </a:r>
        </a:p>
      </dsp:txBody>
      <dsp:txXfrm>
        <a:off x="9317476" y="2597290"/>
        <a:ext cx="2124940" cy="163779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C72CD7DD-3D79-47B0-98F2-AF243EA0E2FB}" type="datetimeFigureOut">
              <a:rPr lang="en-US" smtClean="0"/>
              <a:pPr/>
              <a:t>5/22/2018</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C45F0D57-AD01-4B8D-98E0-2CF7442584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CEDCA30-2ED5-41C4-A072-F195EC56C9D7}" type="datetimeFigureOut">
              <a:rPr lang="en-US" smtClean="0"/>
              <a:pPr/>
              <a:t>5/22/2018</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3E7E218-9473-4E4E-BA13-22C19D99876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5/22/2018 8:38 PM</a:t>
            </a:fld>
            <a:endParaRPr lang="en-US" dirty="0"/>
          </a:p>
        </p:txBody>
      </p:sp>
      <p:sp>
        <p:nvSpPr>
          <p:cNvPr id="6" name="Footer Placeholder 5"/>
          <p:cNvSpPr>
            <a:spLocks noGrp="1"/>
          </p:cNvSpPr>
          <p:nvPr>
            <p:ph type="ftr" sz="quarter" idx="12"/>
          </p:nvPr>
        </p:nvSpPr>
        <p:spPr>
          <a:xfrm>
            <a:off x="0" y="8829967"/>
            <a:ext cx="6309360" cy="464820"/>
          </a:xfrm>
        </p:spPr>
        <p:txBody>
          <a:bodyPr/>
          <a:lstStyle/>
          <a:p>
            <a:r>
              <a:rPr lang="en-US" sz="500" dirty="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rPr>
            </a:br>
            <a:r>
              <a:rPr lang="en-US" sz="500" dirty="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309359" y="8829967"/>
            <a:ext cx="699418" cy="46482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Some additional ideas to help overcome site barriers: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a:t>
            </a:r>
            <a:r>
              <a:rPr lang="en-US" baseline="0" dirty="0"/>
              <a:t> items to make visit more comfortable, many of our baseline visits can take 2-3 hours and keeping participants engaged is a big part of what the research staff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 one study of pregnant women, study staff used posters and pillows to make the study space more inviting to participants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making provisions for participants without childcare.  While childcare may be possible at some sites, other sites may find that providing a safe area where children can watch videos, read books or play with toys to keep children occupied in the same room as the parent will assist in retention.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Teams should strive to integrate research staff into the clinical workflow of a site and identify potential ways that study procedures may burden the usual clinic flow.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example, in prior CTN studies, some sites inserted study staff into the workflow for intakes to alleviate the need for clinic staff to assess which patients may be appropriate for study pre-screening. </a:t>
            </a: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10</a:t>
            </a:fld>
            <a:endParaRPr lang="en-US"/>
          </a:p>
        </p:txBody>
      </p:sp>
    </p:spTree>
    <p:extLst>
      <p:ext uri="{BB962C8B-B14F-4D97-AF65-F5344CB8AC3E}">
        <p14:creationId xmlns:p14="http://schemas.microsoft.com/office/powerpoint/2010/main" val="1123840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Population-specific barriers such as population comorbid health, psychiatric and social issues, and involvement in the criminal justice system should be considered</a:t>
            </a:r>
            <a:r>
              <a:rPr lang="en-US" sz="1200" kern="1200" baseline="0" dirty="0">
                <a:solidFill>
                  <a:schemeClr val="tx1"/>
                </a:solidFill>
                <a:effectLst/>
                <a:latin typeface="+mn-lt"/>
                <a:ea typeface="+mn-ea"/>
                <a:cs typeface="+mn-cs"/>
              </a:rPr>
              <a:t> during development.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Many of the participants in our network trials are involved or will become involved in the criminal justice system.  We strongly recommend all study teams to </a:t>
            </a:r>
            <a:r>
              <a:rPr lang="en-US" sz="1200" kern="1200" dirty="0">
                <a:solidFill>
                  <a:schemeClr val="tx1"/>
                </a:solidFill>
                <a:effectLst/>
                <a:latin typeface="+mn-lt"/>
                <a:ea typeface="+mn-ea"/>
                <a:cs typeface="+mn-cs"/>
              </a:rPr>
              <a:t>apply for OHRP Prisoner Certification Approval to allow for follow-up with enrolled participants who become incarcerated during the study. This does not allow</a:t>
            </a:r>
            <a:r>
              <a:rPr lang="en-US" sz="1200" kern="1200" baseline="0" dirty="0">
                <a:solidFill>
                  <a:schemeClr val="tx1"/>
                </a:solidFill>
                <a:effectLst/>
                <a:latin typeface="+mn-lt"/>
                <a:ea typeface="+mn-ea"/>
                <a:cs typeface="+mn-cs"/>
              </a:rPr>
              <a:t> for recruitment of prisoners; however, it does all follow up and can allow participants to re-engage with the study when they no longer meet the definition of prisoner. </a:t>
            </a:r>
          </a:p>
          <a:p>
            <a:endParaRPr lang="en-US"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11</a:t>
            </a:fld>
            <a:endParaRPr lang="en-US"/>
          </a:p>
        </p:txBody>
      </p:sp>
    </p:spTree>
    <p:extLst>
      <p:ext uri="{BB962C8B-B14F-4D97-AF65-F5344CB8AC3E}">
        <p14:creationId xmlns:p14="http://schemas.microsoft.com/office/powerpoint/2010/main" val="3243680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Additional ways to overcome</a:t>
            </a:r>
            <a:r>
              <a:rPr lang="en-US" sz="1200" kern="1200" baseline="0" dirty="0">
                <a:solidFill>
                  <a:schemeClr val="tx1"/>
                </a:solidFill>
                <a:effectLst/>
                <a:latin typeface="+mn-lt"/>
                <a:ea typeface="+mn-ea"/>
                <a:cs typeface="+mn-cs"/>
              </a:rPr>
              <a:t> population specific barriers include: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Include costs for participant transportation in study budgets.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may take the form of tokens for public transportation, parking vouchers, or – in some cases – a car or taxi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Providing appointment reminders- </a:t>
            </a:r>
          </a:p>
          <a:p>
            <a:r>
              <a:rPr lang="en-US" sz="1200" kern="1200" dirty="0">
                <a:solidFill>
                  <a:schemeClr val="tx1"/>
                </a:solidFill>
                <a:effectLst/>
                <a:latin typeface="+mn-lt"/>
                <a:ea typeface="+mn-ea"/>
                <a:cs typeface="+mn-cs"/>
              </a:rPr>
              <a:t>Appointment letters or emails should be sent out immediately after making the screening appointment. </a:t>
            </a:r>
          </a:p>
          <a:p>
            <a:r>
              <a:rPr lang="en-US" sz="1200" kern="1200" dirty="0">
                <a:solidFill>
                  <a:schemeClr val="tx1"/>
                </a:solidFill>
                <a:effectLst/>
                <a:latin typeface="+mn-lt"/>
                <a:ea typeface="+mn-ea"/>
                <a:cs typeface="+mn-cs"/>
              </a:rPr>
              <a:t>Reminder calls and text messages should be sent the day before and day of the appointment.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Build ongoing communications into the study operations</a:t>
            </a:r>
          </a:p>
          <a:p>
            <a:r>
              <a:rPr lang="en-US" sz="1200" kern="1200" dirty="0">
                <a:solidFill>
                  <a:schemeClr val="tx1"/>
                </a:solidFill>
                <a:effectLst/>
                <a:latin typeface="+mn-lt"/>
                <a:ea typeface="+mn-ea"/>
                <a:cs typeface="+mn-cs"/>
              </a:rPr>
              <a:t>Sending cards for holidays/birthdays/etc. or finding ways to celebrate study milestones with participants (e.g., certificates, prizes, cards,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12</a:t>
            </a:fld>
            <a:endParaRPr lang="en-US"/>
          </a:p>
        </p:txBody>
      </p:sp>
    </p:spTree>
    <p:extLst>
      <p:ext uri="{BB962C8B-B14F-4D97-AF65-F5344CB8AC3E}">
        <p14:creationId xmlns:p14="http://schemas.microsoft.com/office/powerpoint/2010/main" val="4182291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Procedures for increasing retention at the site level and monitoring overall progress throughout trial implementation are equally important.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E7E218-9473-4E4E-BA13-22C19D998763}" type="slidenum">
              <a:rPr lang="en-US" smtClean="0"/>
              <a:pPr/>
              <a:t>13</a:t>
            </a:fld>
            <a:endParaRPr lang="en-US"/>
          </a:p>
        </p:txBody>
      </p:sp>
    </p:spTree>
    <p:extLst>
      <p:ext uri="{BB962C8B-B14F-4D97-AF65-F5344CB8AC3E}">
        <p14:creationId xmlns:p14="http://schemas.microsoft.com/office/powerpoint/2010/main" val="72247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 teams should develop tracking systems to monitor retention efforts </a:t>
            </a:r>
            <a:r>
              <a:rPr lang="en-US" sz="1200" kern="1200" baseline="0" dirty="0">
                <a:solidFill>
                  <a:schemeClr val="tx1"/>
                </a:solidFill>
                <a:effectLst/>
                <a:latin typeface="+mn-lt"/>
                <a:ea typeface="+mn-ea"/>
                <a:cs typeface="+mn-cs"/>
              </a:rPr>
              <a:t>and discuss these updates on a regular basis.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trials conducted within our network, the Data and Statistics Center manages</a:t>
            </a:r>
            <a:r>
              <a:rPr lang="en-US" sz="1200" kern="1200" baseline="0" dirty="0">
                <a:solidFill>
                  <a:schemeClr val="tx1"/>
                </a:solidFill>
                <a:effectLst/>
                <a:latin typeface="+mn-lt"/>
                <a:ea typeface="+mn-ea"/>
                <a:cs typeface="+mn-cs"/>
              </a:rPr>
              <a:t> a website that provides reports updated on a daily, weekly, or monthly basis.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website includes both standardized  and protocol-specific reports that allow study teams to track retention status from the first participant first visit to last participant last visit.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example shown here, study teams can track the treatment exposure of</a:t>
            </a:r>
            <a:r>
              <a:rPr lang="en-US" sz="1200" kern="1200" baseline="0" dirty="0">
                <a:solidFill>
                  <a:schemeClr val="tx1"/>
                </a:solidFill>
                <a:effectLst/>
                <a:latin typeface="+mn-lt"/>
                <a:ea typeface="+mn-ea"/>
                <a:cs typeface="+mn-cs"/>
              </a:rPr>
              <a:t> participants by Community Treatment Providers (CTPs) or sites by comparing the actual number of treatments to the number of expected treatments.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In a study where participants are given weekly injections, you can see that at CTP #1, 44% of their expected injections have been administered. This could help facilitate discussion with this site about issues with engaging their participants etc.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E7E218-9473-4E4E-BA13-22C19D998763}" type="slidenum">
              <a:rPr lang="en-US" smtClean="0"/>
              <a:pPr/>
              <a:t>14</a:t>
            </a:fld>
            <a:endParaRPr lang="en-US"/>
          </a:p>
        </p:txBody>
      </p:sp>
    </p:spTree>
    <p:extLst>
      <p:ext uri="{BB962C8B-B14F-4D97-AF65-F5344CB8AC3E}">
        <p14:creationId xmlns:p14="http://schemas.microsoft.com/office/powerpoint/2010/main" val="238468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example, study teams can track attendance</a:t>
            </a:r>
            <a:r>
              <a:rPr lang="en-US" sz="1200" kern="1200" baseline="0" dirty="0">
                <a:solidFill>
                  <a:schemeClr val="tx1"/>
                </a:solidFill>
                <a:effectLst/>
                <a:latin typeface="+mn-lt"/>
                <a:ea typeface="+mn-ea"/>
                <a:cs typeface="+mn-cs"/>
              </a:rPr>
              <a:t> at  long term follow up after treatment has ended in the study.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Looking at this table tells me that CTP or site # 8 may need some additional support or resources to assist with long term follow up</a:t>
            </a: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15</a:t>
            </a:fld>
            <a:endParaRPr lang="en-US"/>
          </a:p>
        </p:txBody>
      </p:sp>
    </p:spTree>
    <p:extLst>
      <p:ext uri="{BB962C8B-B14F-4D97-AF65-F5344CB8AC3E}">
        <p14:creationId xmlns:p14="http://schemas.microsoft.com/office/powerpoint/2010/main" val="3127892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Sites will benefit from developing active retention and follow-up plans customized to their participant demographics</a:t>
            </a:r>
            <a:r>
              <a:rPr lang="en-US" sz="1200" kern="1200" baseline="0" dirty="0">
                <a:solidFill>
                  <a:schemeClr val="tx1"/>
                </a:solidFill>
                <a:effectLst/>
                <a:latin typeface="+mn-lt"/>
                <a:ea typeface="+mn-ea"/>
                <a:cs typeface="+mn-cs"/>
              </a:rPr>
              <a:t> that outline the minimum steps for retention.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For example, study teams may require that participants be contacted within 1 business day of a missed visit, and every 2-3 days thereafter until a contact attempt is successful.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should ideally be in the form that the participants find easiest to communicate in (text, phone call, email,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These minimum steps can then be reinforced during calls with individual sites, where study teams can go through each participant, review their current status, and strategize ways to keep them involved in the study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Teams that hold study-wide calls can set aside time to focus on retention and ask sites to share lessons learned and ideas.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If site #9 has the highest treatment exposure and good attendance at follow up visits per the reports, the study team can ask this site to go through strategies they have used with their participants to keep them engaged.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16</a:t>
            </a:fld>
            <a:endParaRPr lang="en-US"/>
          </a:p>
        </p:txBody>
      </p:sp>
    </p:spTree>
    <p:extLst>
      <p:ext uri="{BB962C8B-B14F-4D97-AF65-F5344CB8AC3E}">
        <p14:creationId xmlns:p14="http://schemas.microsoft.com/office/powerpoint/2010/main" val="958411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possible, it’s best to use</a:t>
            </a:r>
            <a:r>
              <a:rPr lang="en-US" baseline="0" dirty="0"/>
              <a:t> the structure of the network or the academic institution to your advantage.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 our network, the research nodes provide localized support and expertise to the sites and escalate issues to the study team as necessary.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If this isn’t possible for your study, you can find support within your institution.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Many sites use in-house resources, like a clinical research unit, to support study staff that may not have phlebotomy training or certification for shipping hazardous materials.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 always, it’s important to monitor study budget throughout the trial and shift resources to boost retention as needed. You may need to allocate more support for participant transportation than originally planned.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Finally, study staff should search diligently for participants when they disengage from the study.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Our studies have found the following resources to be particularly helpful—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we’ve developed a robust locator form to collect information necessary to follow up with participants. Another member of the NIDA CTN will be presenting on that in this session.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we encourage sites or studies as a whole to set up social media accounts and use texting/communication platforms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we encourage study staff to search public websites such as case search or local jail websites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use outreach workers who routinely go into the community to locate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17</a:t>
            </a:fld>
            <a:endParaRPr lang="en-US"/>
          </a:p>
        </p:txBody>
      </p:sp>
    </p:spTree>
    <p:extLst>
      <p:ext uri="{BB962C8B-B14F-4D97-AF65-F5344CB8AC3E}">
        <p14:creationId xmlns:p14="http://schemas.microsoft.com/office/powerpoint/2010/main" val="41488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E7E218-9473-4E4E-BA13-22C19D998763}" type="slidenum">
              <a:rPr lang="en-US" smtClean="0"/>
              <a:pPr/>
              <a:t>18</a:t>
            </a:fld>
            <a:endParaRPr lang="en-US"/>
          </a:p>
        </p:txBody>
      </p:sp>
    </p:spTree>
    <p:extLst>
      <p:ext uri="{BB962C8B-B14F-4D97-AF65-F5344CB8AC3E}">
        <p14:creationId xmlns:p14="http://schemas.microsoft.com/office/powerpoint/2010/main" val="4287035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We are in the midst of an opioid epidemic in this country that constitutes a very real public health issue.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The NDAT CTN is a network within NIDA to manage and conduct studies of behavioral, pharmacological, and integrated treatment interventions in multisite clinical trials for the treatment of substance-use disorders.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It’s purpose is to determine the effectiveness of treatments but also to ensure their transfer to clinicians, providers, and patients that need them most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fontAlgn="base"/>
            <a:endParaRPr lang="en-US" sz="1200" b="0" i="0" kern="1200" baseline="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2</a:t>
            </a:fld>
            <a:endParaRPr lang="en-US"/>
          </a:p>
        </p:txBody>
      </p:sp>
    </p:spTree>
    <p:extLst>
      <p:ext uri="{BB962C8B-B14F-4D97-AF65-F5344CB8AC3E}">
        <p14:creationId xmlns:p14="http://schemas.microsoft.com/office/powerpoint/2010/main" val="3862783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Despite its importance, retention remains challenging in randomized controlled trials. As we all know, lives are chaotic</a:t>
            </a:r>
            <a:r>
              <a:rPr lang="en-US" sz="1200" kern="1200" baseline="0" dirty="0">
                <a:solidFill>
                  <a:schemeClr val="tx1"/>
                </a:solidFill>
                <a:effectLst/>
                <a:latin typeface="+mn-lt"/>
                <a:ea typeface="+mn-ea"/>
                <a:cs typeface="+mn-cs"/>
              </a:rPr>
              <a:t> and it can be difficult to enroll and retain participants in RCTs.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Looking at data published by The Center for Information and Study on Clinical Research Participation (CISCRP),</a:t>
            </a:r>
            <a:r>
              <a:rPr lang="en-US" sz="1200" b="0" i="0" kern="1200" baseline="0" dirty="0">
                <a:solidFill>
                  <a:schemeClr val="tx1"/>
                </a:solidFill>
                <a:effectLst/>
                <a:latin typeface="+mn-lt"/>
                <a:ea typeface="+mn-ea"/>
                <a:cs typeface="+mn-cs"/>
              </a:rPr>
              <a:t> only about 43 % of participants are retained in a study from randomization to completion.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These data come from an aggregate of 3,534 phase II-IV clinical trials from 2009-2013.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https://www.ciscrp.org/services/research-services/charts-and-statistics/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3</a:t>
            </a:fld>
            <a:endParaRPr lang="en-US"/>
          </a:p>
        </p:txBody>
      </p:sp>
    </p:spTree>
    <p:extLst>
      <p:ext uri="{BB962C8B-B14F-4D97-AF65-F5344CB8AC3E}">
        <p14:creationId xmlns:p14="http://schemas.microsoft.com/office/powerpoint/2010/main" val="3352205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Barriers may be more pronounced in CTN trials, where participants generally have a current or previous substance use disorder (SUD).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more than ever,</a:t>
            </a:r>
            <a:r>
              <a:rPr lang="en-US" sz="1200" kern="1200" baseline="0" dirty="0">
                <a:solidFill>
                  <a:schemeClr val="tx1"/>
                </a:solidFill>
                <a:effectLst/>
                <a:latin typeface="+mn-lt"/>
                <a:ea typeface="+mn-ea"/>
                <a:cs typeface="+mn-cs"/>
              </a:rPr>
              <a:t> we need evidence-based treatment for these individuals.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It’s a common idea that assessment burden impacts retention, however </a:t>
            </a:r>
            <a:r>
              <a:rPr lang="en-US" sz="1200" kern="1200" dirty="0" err="1">
                <a:solidFill>
                  <a:schemeClr val="tx1"/>
                </a:solidFill>
                <a:effectLst/>
                <a:latin typeface="+mn-lt"/>
                <a:ea typeface="+mn-ea"/>
                <a:cs typeface="+mn-cs"/>
              </a:rPr>
              <a:t>Wakim</a:t>
            </a:r>
            <a:r>
              <a:rPr lang="en-US" sz="1200" kern="1200" baseline="0" dirty="0">
                <a:solidFill>
                  <a:schemeClr val="tx1"/>
                </a:solidFill>
                <a:effectLst/>
                <a:latin typeface="+mn-lt"/>
                <a:ea typeface="+mn-ea"/>
                <a:cs typeface="+mn-cs"/>
              </a:rPr>
              <a:t> and colleagues found that this was not necessarily true in our network. They examined 24 trials conducted in our network between 2001 and 2010 and found that the relationship between assessment burden/length of trial and retention was neither as direct nor as strong as anticipated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So what can we do to improve retention, if it’s not related to length of trial and assessment burden? </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4</a:t>
            </a:fld>
            <a:endParaRPr lang="en-US"/>
          </a:p>
        </p:txBody>
      </p:sp>
    </p:spTree>
    <p:extLst>
      <p:ext uri="{BB962C8B-B14F-4D97-AF65-F5344CB8AC3E}">
        <p14:creationId xmlns:p14="http://schemas.microsoft.com/office/powerpoint/2010/main" val="3364691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July 2017, the CCC hosted the NIDA CTN Recruitment and Retention Strategic Planning Meeting at Emmes Corporate headquarters</a:t>
            </a:r>
            <a:r>
              <a:rPr lang="en-US" sz="1200" kern="1200" baseline="0" dirty="0">
                <a:solidFill>
                  <a:schemeClr val="tx1"/>
                </a:solidFill>
                <a:effectLst/>
                <a:latin typeface="+mn-lt"/>
                <a:ea typeface="+mn-ea"/>
                <a:cs typeface="+mn-cs"/>
              </a:rPr>
              <a:t> in Rockville, MD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daylong meeting brought together a multi-disciplinary focus group with vast experience in clinical trial research with the SUD population.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Meeting participants shared tools, media, materials, and experiences across regions and trials, fusing them to develop general best practices for future studies. </a:t>
            </a: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5</a:t>
            </a:fld>
            <a:endParaRPr lang="en-US"/>
          </a:p>
        </p:txBody>
      </p:sp>
    </p:spTree>
    <p:extLst>
      <p:ext uri="{BB962C8B-B14F-4D97-AF65-F5344CB8AC3E}">
        <p14:creationId xmlns:p14="http://schemas.microsoft.com/office/powerpoint/2010/main" val="165904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a:t>I</a:t>
            </a:r>
            <a:r>
              <a:rPr lang="en-US" baseline="0" dirty="0"/>
              <a:t> would like to focus on the following areas for their impact on retention. There are certainly more we could spend time discussing.  </a:t>
            </a:r>
          </a:p>
          <a:p>
            <a:endParaRPr lang="en-US" baseline="0" dirty="0"/>
          </a:p>
          <a:p>
            <a:r>
              <a:rPr lang="en-US" sz="1200" kern="1200" dirty="0">
                <a:solidFill>
                  <a:schemeClr val="tx1"/>
                </a:solidFill>
                <a:effectLst/>
                <a:latin typeface="+mn-lt"/>
                <a:ea typeface="+mn-ea"/>
                <a:cs typeface="+mn-cs"/>
              </a:rPr>
              <a:t>Members in our network believe that effective retention must be carefully considered both in the protocol development phase and throughout trial implementation. Effective planning prior to study initiation must include an evaluation of eligibility criteria, site-specific barriers, and population-specific barriers. During implementation, study teams should actively monitor retention and incorporate standard procedures to increase retention. </a:t>
            </a:r>
          </a:p>
          <a:p>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6</a:t>
            </a:fld>
            <a:endParaRPr lang="en-US"/>
          </a:p>
        </p:txBody>
      </p:sp>
    </p:spTree>
    <p:extLst>
      <p:ext uri="{BB962C8B-B14F-4D97-AF65-F5344CB8AC3E}">
        <p14:creationId xmlns:p14="http://schemas.microsoft.com/office/powerpoint/2010/main" val="605325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can’t emphasize</a:t>
            </a:r>
            <a:r>
              <a:rPr lang="en-US" baseline="0" dirty="0"/>
              <a:t> enough that effective retention comes from planning ahead. </a:t>
            </a:r>
          </a:p>
          <a:p>
            <a:endParaRPr lang="en-US" baseline="0"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7</a:t>
            </a:fld>
            <a:endParaRPr lang="en-US"/>
          </a:p>
        </p:txBody>
      </p:sp>
    </p:spTree>
    <p:extLst>
      <p:ext uri="{BB962C8B-B14F-4D97-AF65-F5344CB8AC3E}">
        <p14:creationId xmlns:p14="http://schemas.microsoft.com/office/powerpoint/2010/main" val="175870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Each inclusion and exclusion criterion should be scrutinized prior to protocol finalization to determine their potential impact on</a:t>
            </a:r>
            <a:r>
              <a:rPr lang="en-US" sz="1200" kern="1200" baseline="0" dirty="0">
                <a:solidFill>
                  <a:schemeClr val="tx1"/>
                </a:solidFill>
                <a:effectLst/>
                <a:latin typeface="+mn-lt"/>
                <a:ea typeface="+mn-ea"/>
                <a:cs typeface="+mn-cs"/>
              </a:rPr>
              <a:t> enrollment and retention in a study.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Example- in a recent study we identified that 3 of 7 sites had a Spanish-only speaking population of about 10-20%. </a:t>
            </a:r>
          </a:p>
          <a:p>
            <a:r>
              <a:rPr lang="en-US" sz="1200" kern="1200" baseline="0" dirty="0">
                <a:solidFill>
                  <a:schemeClr val="tx1"/>
                </a:solidFill>
                <a:effectLst/>
                <a:latin typeface="+mn-lt"/>
                <a:ea typeface="+mn-ea"/>
                <a:cs typeface="+mn-cs"/>
              </a:rPr>
              <a:t>This trial in particular already had some necessarily restrictive inclusion criteria as it was examining medication assisted treatment of opioid dependence in an HIV positive population. </a:t>
            </a:r>
          </a:p>
          <a:p>
            <a:r>
              <a:rPr lang="en-US" sz="1200" kern="1200" baseline="0" dirty="0">
                <a:solidFill>
                  <a:schemeClr val="tx1"/>
                </a:solidFill>
                <a:effectLst/>
                <a:latin typeface="+mn-lt"/>
                <a:ea typeface="+mn-ea"/>
                <a:cs typeface="+mn-cs"/>
              </a:rPr>
              <a:t>Translation  services for consent and enrollment may be available at some larger clinics or hospital settings, but retaining these participants would be difficult without making their experience in the study as seamless as possible. </a:t>
            </a:r>
          </a:p>
          <a:p>
            <a:r>
              <a:rPr lang="en-US" sz="1200" kern="1200" baseline="0" dirty="0">
                <a:solidFill>
                  <a:schemeClr val="tx1"/>
                </a:solidFill>
                <a:effectLst/>
                <a:latin typeface="+mn-lt"/>
                <a:ea typeface="+mn-ea"/>
                <a:cs typeface="+mn-cs"/>
              </a:rPr>
              <a:t>The lead team decided to remove this requirement and allocate resources to allow for the translation of all forms, assessments, and participant facing materials into Spanish. </a:t>
            </a:r>
            <a:endParaRPr lang="en-US" dirty="0"/>
          </a:p>
        </p:txBody>
      </p:sp>
      <p:sp>
        <p:nvSpPr>
          <p:cNvPr id="4" name="Slide Number Placeholder 3"/>
          <p:cNvSpPr>
            <a:spLocks noGrp="1"/>
          </p:cNvSpPr>
          <p:nvPr>
            <p:ph type="sldNum" sz="quarter" idx="10"/>
          </p:nvPr>
        </p:nvSpPr>
        <p:spPr/>
        <p:txBody>
          <a:bodyPr/>
          <a:lstStyle/>
          <a:p>
            <a:fld id="{E3E7E218-9473-4E4E-BA13-22C19D998763}" type="slidenum">
              <a:rPr lang="en-US" smtClean="0"/>
              <a:pPr/>
              <a:t>8</a:t>
            </a:fld>
            <a:endParaRPr lang="en-US"/>
          </a:p>
        </p:txBody>
      </p:sp>
    </p:spTree>
    <p:extLst>
      <p:ext uri="{BB962C8B-B14F-4D97-AF65-F5344CB8AC3E}">
        <p14:creationId xmlns:p14="http://schemas.microsoft.com/office/powerpoint/2010/main" val="1570310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Site-specific barriers, including competing research priorities, limited clinical trial experience, and lack of site “buy in” should inform the site selection process as well as training and other pre-implementation activities.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can be accomplished by conducting a site selection survey and assessing these barriers up front. </a:t>
            </a:r>
          </a:p>
          <a:p>
            <a:r>
              <a:rPr lang="en-US" sz="1200" kern="1200" baseline="0" dirty="0">
                <a:solidFill>
                  <a:schemeClr val="tx1"/>
                </a:solidFill>
                <a:effectLst/>
                <a:latin typeface="+mn-lt"/>
                <a:ea typeface="+mn-ea"/>
                <a:cs typeface="+mn-cs"/>
              </a:rPr>
              <a:t>All sites will have some barriers, but ideally the impact of these barriers on retention can be lightened ahead of protocol implementation.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For example, recognizing that site staff may have limited trial experience can help you modify your training activities. </a:t>
            </a:r>
          </a:p>
          <a:p>
            <a:r>
              <a:rPr lang="en-US" sz="1200" kern="1200" baseline="0" dirty="0">
                <a:solidFill>
                  <a:schemeClr val="tx1"/>
                </a:solidFill>
                <a:effectLst/>
                <a:latin typeface="+mn-lt"/>
                <a:ea typeface="+mn-ea"/>
                <a:cs typeface="+mn-cs"/>
              </a:rPr>
              <a:t>We believe that competent and professional staff will increase a participant's trust in the study team, making them feel they are well cared for and respected. </a:t>
            </a:r>
          </a:p>
          <a:p>
            <a:r>
              <a:rPr lang="en-US" sz="1200" kern="1200" baseline="0" dirty="0">
                <a:solidFill>
                  <a:schemeClr val="tx1"/>
                </a:solidFill>
                <a:effectLst/>
                <a:latin typeface="+mn-lt"/>
                <a:ea typeface="+mn-ea"/>
                <a:cs typeface="+mn-cs"/>
              </a:rPr>
              <a:t>We ask site staff set aside a few hours to practice a complete study visit with a “mock” participant.  </a:t>
            </a:r>
          </a:p>
          <a:p>
            <a:r>
              <a:rPr lang="en-US" sz="1200" kern="1200" baseline="0" dirty="0">
                <a:solidFill>
                  <a:schemeClr val="tx1"/>
                </a:solidFill>
                <a:effectLst/>
                <a:latin typeface="+mn-lt"/>
                <a:ea typeface="+mn-ea"/>
                <a:cs typeface="+mn-cs"/>
              </a:rPr>
              <a:t>Having them go through each assessment and get more familiar with the specimen collection, processing, how the assessments blend with clinical flow and so on. </a:t>
            </a:r>
          </a:p>
          <a:p>
            <a:r>
              <a:rPr lang="en-US" sz="1200" kern="1200" baseline="0" dirty="0">
                <a:solidFill>
                  <a:schemeClr val="tx1"/>
                </a:solidFill>
                <a:effectLst/>
                <a:latin typeface="+mn-lt"/>
                <a:ea typeface="+mn-ea"/>
                <a:cs typeface="+mn-cs"/>
              </a:rPr>
              <a:t>This way, staff will be polished and professional when conducting visits with actual participants. </a:t>
            </a:r>
          </a:p>
          <a:p>
            <a:r>
              <a:rPr lang="en-US" sz="1200" kern="1200" baseline="0" dirty="0">
                <a:solidFill>
                  <a:schemeClr val="tx1"/>
                </a:solidFill>
                <a:effectLst/>
                <a:latin typeface="+mn-lt"/>
                <a:ea typeface="+mn-ea"/>
                <a:cs typeface="+mn-cs"/>
              </a:rPr>
              <a:t>Additionally, this role play training may allow staff to identify approximately how long specific measures take to complete, and in some cases to rethink the flow and timing of study procedures at their individual clinic/site.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E7E218-9473-4E4E-BA13-22C19D998763}" type="slidenum">
              <a:rPr lang="en-US" smtClean="0"/>
              <a:pPr/>
              <a:t>9</a:t>
            </a:fld>
            <a:endParaRPr lang="en-US"/>
          </a:p>
        </p:txBody>
      </p:sp>
    </p:spTree>
    <p:extLst>
      <p:ext uri="{BB962C8B-B14F-4D97-AF65-F5344CB8AC3E}">
        <p14:creationId xmlns:p14="http://schemas.microsoft.com/office/powerpoint/2010/main" val="4223917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3667" y="3042452"/>
            <a:ext cx="10242551" cy="1523495"/>
          </a:xfrm>
        </p:spPr>
        <p:txBody>
          <a:bodyPr>
            <a:noAutofit/>
          </a:bodyPr>
          <a:lstStyle>
            <a:lvl1pPr>
              <a:lnSpc>
                <a:spcPct val="90000"/>
              </a:lnSpc>
              <a:defRPr sz="5400">
                <a:latin typeface="+mj-lt"/>
              </a:defRPr>
            </a:lvl1pPr>
          </a:lstStyle>
          <a:p>
            <a:r>
              <a:rPr lang="en-US" dirty="0"/>
              <a:t>Click to edit Master title style</a:t>
            </a:r>
          </a:p>
        </p:txBody>
      </p:sp>
      <p:sp>
        <p:nvSpPr>
          <p:cNvPr id="3" name="Subtitle 2"/>
          <p:cNvSpPr>
            <a:spLocks noGrp="1"/>
          </p:cNvSpPr>
          <p:nvPr>
            <p:ph type="subTitle" idx="1"/>
          </p:nvPr>
        </p:nvSpPr>
        <p:spPr>
          <a:xfrm>
            <a:off x="973666" y="4876802"/>
            <a:ext cx="10242551" cy="91439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edit Master subtitle style</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25625" y="649805"/>
            <a:ext cx="9390944"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825273" y="4344989"/>
            <a:ext cx="9390944"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962732" y="2355850"/>
            <a:ext cx="10253485"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
        <p:nvSpPr>
          <p:cNvPr id="5" name="TextBox 4"/>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25625" y="649805"/>
            <a:ext cx="9390944"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825273" y="4344989"/>
            <a:ext cx="9390944"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962732" y="2355850"/>
            <a:ext cx="10253485"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
        <p:nvSpPr>
          <p:cNvPr id="5" name="TextBox 4"/>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508000" y="1411552"/>
            <a:ext cx="11176000" cy="2210862"/>
          </a:xfrm>
        </p:spPr>
        <p:txBody>
          <a:bodyPr/>
          <a:lstStyle>
            <a:lvl1pPr>
              <a:lnSpc>
                <a:spcPct val="90000"/>
              </a:lnSpc>
              <a:defRPr/>
            </a:lvl1pPr>
            <a:lvl2pPr>
              <a:lnSpc>
                <a:spcPct val="90000"/>
              </a:lnSpc>
              <a:defR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defRPr>
            </a:lvl2pPr>
            <a:lvl3pPr>
              <a:lnSpc>
                <a:spcPct val="90000"/>
              </a:lnSpc>
              <a:defRPr/>
            </a:lvl3pPr>
            <a:lvl4pPr>
              <a:lnSpc>
                <a:spcPct val="90000"/>
              </a:lnSpc>
              <a:defR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defRPr>
            </a:lvl4pPr>
            <a:lvl5pPr>
              <a:lnSpc>
                <a:spcPct val="9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08000" y="1412875"/>
            <a:ext cx="11176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0" y="1411553"/>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411553"/>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Box 4"/>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8000" y="1757802"/>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507999" y="2174875"/>
            <a:ext cx="54864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4642" y="1757802"/>
            <a:ext cx="548935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490632"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27200" y="3886200"/>
            <a:ext cx="10160000" cy="664797"/>
          </a:xfrm>
        </p:spPr>
        <p:txBody>
          <a:bodyPr/>
          <a:lstStyle/>
          <a:p>
            <a:r>
              <a:rPr lang="en-US"/>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
        <p:nvSpPr>
          <p:cNvPr id="2" name="TextBox 1"/>
          <p:cNvSpPr txBox="1"/>
          <p:nvPr userDrawn="1"/>
        </p:nvSpPr>
        <p:spPr>
          <a:xfrm>
            <a:off x="304800" y="6248401"/>
            <a:ext cx="609600" cy="276999"/>
          </a:xfrm>
          <a:prstGeom prst="rect">
            <a:avLst/>
          </a:prstGeom>
          <a:noFill/>
        </p:spPr>
        <p:txBody>
          <a:bodyPr wrap="square" rtlCol="0">
            <a:spAutoFit/>
          </a:bodyPr>
          <a:lstStyle/>
          <a:p>
            <a:fld id="{16110CD9-C6A9-4BAC-8993-89D8C5869918}" type="slidenum">
              <a:rPr lang="en-US" sz="1200" smtClean="0"/>
              <a:pPr/>
              <a:t>‹#›</a:t>
            </a:fld>
            <a:endParaRPr lang="en-US" sz="1200"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4000">
              <a:srgbClr val="002060"/>
            </a:gs>
            <a:gs pos="50000">
              <a:srgbClr val="3366CC"/>
            </a:gs>
            <a:gs pos="58000">
              <a:srgbClr val="0070C0"/>
            </a:gs>
            <a:gs pos="82000">
              <a:srgbClr val="00B0F0"/>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230189"/>
            <a:ext cx="11176000" cy="664797"/>
          </a:xfrm>
          <a:prstGeom prst="rect">
            <a:avLst/>
          </a:prstGeom>
        </p:spPr>
        <p:txBody>
          <a:bodyPr vert="horz" wrap="square" lIns="0" tIns="0" rIns="0" bIns="0" rtlCol="0" anchor="t">
            <a:spAutoFit/>
          </a:bodyPr>
          <a:lstStyle/>
          <a:p>
            <a:r>
              <a:rPr lang="en-US" dirty="0"/>
              <a:t>Click to edit Master title style</a:t>
            </a:r>
          </a:p>
        </p:txBody>
      </p:sp>
      <p:sp>
        <p:nvSpPr>
          <p:cNvPr id="3" name="Text Placeholder 2"/>
          <p:cNvSpPr>
            <a:spLocks noGrp="1"/>
          </p:cNvSpPr>
          <p:nvPr>
            <p:ph type="body" idx="1"/>
          </p:nvPr>
        </p:nvSpPr>
        <p:spPr>
          <a:xfrm>
            <a:off x="508000" y="1412876"/>
            <a:ext cx="11176000" cy="2135969"/>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footer_graphic.png"/>
          <p:cNvPicPr>
            <a:picLocks noChangeAspect="1"/>
          </p:cNvPicPr>
          <p:nvPr userDrawn="1"/>
        </p:nvPicPr>
        <p:blipFill>
          <a:blip r:embed="rId12" cstate="print"/>
          <a:stretch>
            <a:fillRect/>
          </a:stretch>
        </p:blipFill>
        <p:spPr>
          <a:xfrm>
            <a:off x="3686627" y="5435827"/>
            <a:ext cx="8505372" cy="1420586"/>
          </a:xfrm>
          <a:prstGeom prst="rect">
            <a:avLst/>
          </a:prstGeom>
        </p:spPr>
      </p:pic>
      <p:pic>
        <p:nvPicPr>
          <p:cNvPr id="7" name="Picture 6" descr="SnowflakeLogo.png"/>
          <p:cNvPicPr>
            <a:picLocks noChangeAspect="1"/>
          </p:cNvPicPr>
          <p:nvPr userDrawn="1"/>
        </p:nvPicPr>
        <p:blipFill>
          <a:blip r:embed="rId13" cstate="print"/>
          <a:stretch>
            <a:fillRect/>
          </a:stretch>
        </p:blipFill>
        <p:spPr>
          <a:xfrm>
            <a:off x="10193611" y="6085117"/>
            <a:ext cx="1020276" cy="685799"/>
          </a:xfrm>
          <a:prstGeom prst="rect">
            <a:avLst/>
          </a:prstGeom>
        </p:spPr>
      </p:pic>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61" r:id="rId10"/>
  </p:sldLayoutIdLst>
  <p:transition>
    <p:fade/>
  </p:transition>
  <p:hf hdr="0" ftr="0" dt="0"/>
  <p:txStyles>
    <p:titleStyle>
      <a:lvl1pPr algn="l" defTabSz="914363" rtl="0" eaLnBrk="1" latinLnBrk="0" hangingPunct="1">
        <a:lnSpc>
          <a:spcPct val="90000"/>
        </a:lnSpc>
        <a:spcBef>
          <a:spcPct val="0"/>
        </a:spcBef>
        <a:buNone/>
        <a:defRPr lang="en-US" sz="4800" b="1" kern="1200" cap="none" spc="-150" dirty="0" smtClean="0">
          <a:ln w="3175">
            <a:noFill/>
          </a:ln>
          <a:solidFill>
            <a:srgbClr val="FFFF00"/>
          </a:soli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b="1" kern="1200">
          <a:solidFill>
            <a:schemeClr val="tx1"/>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FontTx/>
        <a:buBlip>
          <a:blip r:embed="rId15"/>
        </a:buBlip>
        <a:defRPr sz="2800" b="1" kern="1200">
          <a:solidFill>
            <a:schemeClr val="tx2"/>
          </a:solidFill>
          <a:effectLst>
            <a:outerShdw blurRad="38100" dist="38100" dir="2700000" algn="tl">
              <a:srgbClr val="000000">
                <a:alpha val="43137"/>
              </a:srgbClr>
            </a:outerShdw>
          </a:effectLst>
          <a:latin typeface="+mn-lt"/>
          <a:ea typeface="+mn-ea"/>
          <a:cs typeface="+mn-cs"/>
        </a:defRPr>
      </a:lvl2pPr>
      <a:lvl3pPr marL="1258888" indent="-344488" algn="l" defTabSz="914363" rtl="0" eaLnBrk="1" latinLnBrk="0" hangingPunct="1">
        <a:lnSpc>
          <a:spcPct val="90000"/>
        </a:lnSpc>
        <a:spcBef>
          <a:spcPct val="20000"/>
        </a:spcBef>
        <a:buFontTx/>
        <a:buBlip>
          <a:blip r:embed="rId15"/>
        </a:buBlip>
        <a:defRPr sz="2400" b="1" kern="1200">
          <a:solidFill>
            <a:schemeClr val="tx1"/>
          </a:solidFill>
          <a:effectLst>
            <a:outerShdw blurRad="38100" dist="38100" dir="2700000" algn="tl">
              <a:srgbClr val="000000">
                <a:alpha val="43137"/>
              </a:srgbClr>
            </a:outerShdw>
          </a:effectLst>
          <a:latin typeface="+mn-lt"/>
          <a:ea typeface="+mn-ea"/>
          <a:cs typeface="+mn-cs"/>
        </a:defRPr>
      </a:lvl3pPr>
      <a:lvl4pPr marL="1604963" indent="-346075" algn="l" defTabSz="914363" rtl="0" eaLnBrk="1" latinLnBrk="0" hangingPunct="1">
        <a:lnSpc>
          <a:spcPct val="90000"/>
        </a:lnSpc>
        <a:spcBef>
          <a:spcPct val="20000"/>
        </a:spcBef>
        <a:buFontTx/>
        <a:buBlip>
          <a:blip r:embed="rId15"/>
        </a:buBlip>
        <a:defRPr sz="2400" b="1" kern="1200">
          <a:solidFill>
            <a:schemeClr val="tx2"/>
          </a:solidFill>
          <a:effectLst>
            <a:outerShdw blurRad="38100" dist="38100" dir="2700000" algn="tl">
              <a:srgbClr val="000000">
                <a:alpha val="43137"/>
              </a:srgbClr>
            </a:outerShdw>
          </a:effectLst>
          <a:latin typeface="+mn-lt"/>
          <a:ea typeface="+mn-ea"/>
          <a:cs typeface="+mn-cs"/>
        </a:defRPr>
      </a:lvl4pPr>
      <a:lvl5pPr marL="1941513" indent="-336550" algn="l" defTabSz="914363" rtl="0" eaLnBrk="1" latinLnBrk="0" hangingPunct="1">
        <a:lnSpc>
          <a:spcPct val="90000"/>
        </a:lnSpc>
        <a:spcBef>
          <a:spcPct val="20000"/>
        </a:spcBef>
        <a:buFontTx/>
        <a:buBlip>
          <a:blip r:embed="rId15"/>
        </a:buBlip>
        <a:defRPr sz="2400" b="1"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drugabuse.gov/about-nida/organization/cctn/ctn/network-organizatio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hyperlink" Target="https://www.ciscrp.org/services/research-services/charts-and-statistic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090670" y="649996"/>
            <a:ext cx="9849079" cy="3360144"/>
          </a:xfrm>
        </p:spPr>
        <p:txBody>
          <a:bodyPr>
            <a:normAutofit/>
          </a:bodyPr>
          <a:lstStyle/>
          <a:p>
            <a:pPr algn="ctr"/>
            <a:r>
              <a:rPr lang="en-US" sz="4400" dirty="0">
                <a:effectLst/>
              </a:rPr>
              <a:t>The National Drug Abuse Treatment </a:t>
            </a:r>
            <a:br>
              <a:rPr lang="en-US" sz="4400" dirty="0">
                <a:effectLst/>
              </a:rPr>
            </a:br>
            <a:r>
              <a:rPr lang="en-US" sz="4400" dirty="0">
                <a:effectLst/>
              </a:rPr>
              <a:t>Clinical Trials Network (NDAT CTN) </a:t>
            </a:r>
            <a:br>
              <a:rPr lang="en-US" sz="4400" dirty="0">
                <a:effectLst/>
              </a:rPr>
            </a:br>
            <a:r>
              <a:rPr lang="en-US" sz="4400" dirty="0">
                <a:effectLst/>
              </a:rPr>
              <a:t>Strategic Planning Group on Retention: </a:t>
            </a:r>
            <a:br>
              <a:rPr lang="en-US" sz="4400" dirty="0">
                <a:effectLst/>
              </a:rPr>
            </a:br>
            <a:r>
              <a:rPr lang="en-US" sz="4400" dirty="0">
                <a:effectLst/>
              </a:rPr>
              <a:t>Lessons Learned and Best Practices </a:t>
            </a:r>
          </a:p>
        </p:txBody>
      </p:sp>
      <p:sp>
        <p:nvSpPr>
          <p:cNvPr id="6" name="Subtitle 5"/>
          <p:cNvSpPr>
            <a:spLocks noGrp="1"/>
          </p:cNvSpPr>
          <p:nvPr>
            <p:ph type="subTitle" idx="1"/>
          </p:nvPr>
        </p:nvSpPr>
        <p:spPr>
          <a:xfrm>
            <a:off x="760162" y="4340505"/>
            <a:ext cx="10752465" cy="2176041"/>
          </a:xfrm>
        </p:spPr>
        <p:txBody>
          <a:bodyPr>
            <a:normAutofit/>
          </a:bodyPr>
          <a:lstStyle/>
          <a:p>
            <a:pPr algn="ctr"/>
            <a:r>
              <a:rPr lang="en-US" sz="2400" dirty="0"/>
              <a:t>Mitra Lewis, MS (presenter)</a:t>
            </a:r>
          </a:p>
          <a:p>
            <a:pPr algn="ctr"/>
            <a:endParaRPr lang="en-US" sz="2400" dirty="0"/>
          </a:p>
          <a:p>
            <a:pPr algn="ctr"/>
            <a:r>
              <a:rPr lang="en-US" sz="1800" dirty="0"/>
              <a:t>Dagmar Salazar, MS; John </a:t>
            </a:r>
            <a:r>
              <a:rPr lang="en-US" sz="1800"/>
              <a:t>Farley, BA; </a:t>
            </a:r>
            <a:r>
              <a:rPr lang="en-US" sz="1800" dirty="0"/>
              <a:t>Eve Jelstrom, CRNA, MBA; Frankie Kropp, MS; Tim Matheson, PhD; Patricia Novo, MPA, MPH; Joanne Weidemann, Dikla </a:t>
            </a:r>
            <a:r>
              <a:rPr lang="en-US" sz="1800" dirty="0" err="1"/>
              <a:t>Shmueli</a:t>
            </a:r>
            <a:r>
              <a:rPr lang="en-US" sz="1800" dirty="0"/>
              <a:t>-Blumberg, PhD</a:t>
            </a:r>
          </a:p>
          <a:p>
            <a:pPr algn="ctr"/>
            <a:endParaRPr lang="en-US" sz="1800" dirty="0"/>
          </a:p>
          <a:p>
            <a:pPr algn="ctr"/>
            <a:r>
              <a:rPr lang="en-US" sz="1800" dirty="0"/>
              <a:t>SCT 39</a:t>
            </a:r>
            <a:r>
              <a:rPr lang="en-US" sz="1800" baseline="30000" dirty="0"/>
              <a:t>th</a:t>
            </a:r>
            <a:r>
              <a:rPr lang="en-US" sz="1800" dirty="0"/>
              <a:t> Annual Meeting --- Portland, Oregon --- May, 2018 </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Overcoming  Site Barriers</a:t>
            </a:r>
          </a:p>
        </p:txBody>
      </p:sp>
      <p:sp>
        <p:nvSpPr>
          <p:cNvPr id="5" name="Content Placeholder 4"/>
          <p:cNvSpPr>
            <a:spLocks noGrp="1"/>
          </p:cNvSpPr>
          <p:nvPr>
            <p:ph idx="1"/>
          </p:nvPr>
        </p:nvSpPr>
        <p:spPr>
          <a:xfrm>
            <a:off x="508000" y="1412875"/>
            <a:ext cx="11176000" cy="4284250"/>
          </a:xfrm>
        </p:spPr>
        <p:txBody>
          <a:bodyPr/>
          <a:lstStyle/>
          <a:p>
            <a:pPr>
              <a:buFont typeface="Arial" panose="020B0604020202020204" pitchFamily="34" charset="0"/>
              <a:buChar char="•"/>
            </a:pPr>
            <a:r>
              <a:rPr lang="en-US" sz="3600" b="0" dirty="0"/>
              <a:t>Provide items to make environment more comfortable and inviting </a:t>
            </a:r>
          </a:p>
          <a:p>
            <a:pPr lvl="1">
              <a:buFont typeface="Arial" panose="020B0604020202020204" pitchFamily="34" charset="0"/>
              <a:buChar char="•"/>
            </a:pPr>
            <a:r>
              <a:rPr lang="en-US" sz="3200" b="0" dirty="0"/>
              <a:t>snack/beverages, pillows/posters, directional signs</a:t>
            </a:r>
          </a:p>
          <a:p>
            <a:pPr>
              <a:buFont typeface="Arial" panose="020B0604020202020204" pitchFamily="34" charset="0"/>
              <a:buChar char="•"/>
            </a:pPr>
            <a:r>
              <a:rPr lang="en-US" sz="3600" b="0" dirty="0"/>
              <a:t>Make provisions for participants without child care</a:t>
            </a:r>
          </a:p>
          <a:p>
            <a:pPr lvl="1">
              <a:buFont typeface="Arial" panose="020B0604020202020204" pitchFamily="34" charset="0"/>
              <a:buChar char="•"/>
            </a:pPr>
            <a:r>
              <a:rPr lang="en-US" sz="3200" b="0" dirty="0"/>
              <a:t>Child care or safe area for children to watch videos/read books </a:t>
            </a:r>
          </a:p>
          <a:p>
            <a:pPr>
              <a:buFont typeface="Arial" panose="020B0604020202020204" pitchFamily="34" charset="0"/>
              <a:buChar char="•"/>
            </a:pPr>
            <a:r>
              <a:rPr lang="en-US" sz="3600" b="0" dirty="0"/>
              <a:t>Keep research staff integrated at site</a:t>
            </a:r>
          </a:p>
          <a:p>
            <a:pPr>
              <a:buFont typeface="Arial" panose="020B0604020202020204" pitchFamily="34" charset="0"/>
              <a:buChar char="•"/>
            </a:pPr>
            <a:endParaRPr lang="en-US" dirty="0"/>
          </a:p>
        </p:txBody>
      </p:sp>
    </p:spTree>
    <p:extLst>
      <p:ext uri="{BB962C8B-B14F-4D97-AF65-F5344CB8AC3E}">
        <p14:creationId xmlns:p14="http://schemas.microsoft.com/office/powerpoint/2010/main" val="117351938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Population-specific barriers</a:t>
            </a:r>
          </a:p>
        </p:txBody>
      </p:sp>
      <p:sp>
        <p:nvSpPr>
          <p:cNvPr id="5" name="Content Placeholder 4"/>
          <p:cNvSpPr>
            <a:spLocks noGrp="1"/>
          </p:cNvSpPr>
          <p:nvPr>
            <p:ph idx="1"/>
          </p:nvPr>
        </p:nvSpPr>
        <p:spPr>
          <a:xfrm>
            <a:off x="508000" y="1412875"/>
            <a:ext cx="11393714" cy="4370427"/>
          </a:xfrm>
        </p:spPr>
        <p:txBody>
          <a:bodyPr/>
          <a:lstStyle/>
          <a:p>
            <a:pPr>
              <a:buFont typeface="Arial" panose="020B0604020202020204" pitchFamily="34" charset="0"/>
              <a:buChar char="•"/>
            </a:pPr>
            <a:r>
              <a:rPr lang="en-US" b="0" dirty="0"/>
              <a:t>Population comorbid health, </a:t>
            </a:r>
          </a:p>
          <a:p>
            <a:pPr marL="0" indent="0">
              <a:buNone/>
            </a:pPr>
            <a:r>
              <a:rPr lang="en-US" b="0" dirty="0"/>
              <a:t>    psychiatric, and social issues</a:t>
            </a:r>
          </a:p>
          <a:p>
            <a:pPr>
              <a:buFont typeface="Arial" panose="020B0604020202020204" pitchFamily="34" charset="0"/>
              <a:buChar char="•"/>
            </a:pPr>
            <a:r>
              <a:rPr lang="en-US" b="0" dirty="0"/>
              <a:t>Involvement in criminal justice system </a:t>
            </a:r>
          </a:p>
          <a:p>
            <a:pPr>
              <a:buFont typeface="Arial" panose="020B0604020202020204" pitchFamily="34" charset="0"/>
              <a:buChar char="•"/>
            </a:pPr>
            <a:endParaRPr lang="en-US" b="0" dirty="0"/>
          </a:p>
          <a:p>
            <a:pPr>
              <a:buFont typeface="Arial" panose="020B0604020202020204" pitchFamily="34" charset="0"/>
              <a:buChar char="•"/>
            </a:pPr>
            <a:r>
              <a:rPr lang="en-US" b="0" dirty="0"/>
              <a:t>EXAMPLE:</a:t>
            </a:r>
          </a:p>
          <a:p>
            <a:pPr lvl="1">
              <a:buFont typeface="Arial" panose="020B0604020202020204" pitchFamily="34" charset="0"/>
              <a:buChar char="•"/>
            </a:pPr>
            <a:r>
              <a:rPr lang="en-US" b="0" dirty="0"/>
              <a:t>OHRP Prisoner Certification for follow up</a:t>
            </a:r>
          </a:p>
          <a:p>
            <a:pPr lvl="2">
              <a:buFont typeface="Arial" panose="020B0604020202020204" pitchFamily="34" charset="0"/>
              <a:buChar char="•"/>
            </a:pPr>
            <a:r>
              <a:rPr lang="en-US" b="0" dirty="0"/>
              <a:t>Strongly recommended for all studies </a:t>
            </a:r>
          </a:p>
          <a:p>
            <a:pPr lvl="2">
              <a:buFont typeface="Arial" panose="020B0604020202020204" pitchFamily="34" charset="0"/>
              <a:buChar char="•"/>
            </a:pPr>
            <a:r>
              <a:rPr lang="en-US" b="0" dirty="0"/>
              <a:t>Allows for follow up of participants when they become incarcerated</a:t>
            </a:r>
          </a:p>
          <a:p>
            <a:pPr lvl="1">
              <a:buFont typeface="Arial" panose="020B0604020202020204" pitchFamily="34" charset="0"/>
              <a:buChar char="•"/>
            </a:pPr>
            <a:endParaRPr lang="en-US" b="0" dirty="0"/>
          </a:p>
        </p:txBody>
      </p:sp>
      <p:pic>
        <p:nvPicPr>
          <p:cNvPr id="4" name="Picture 3"/>
          <p:cNvPicPr>
            <a:picLocks noChangeAspect="1"/>
          </p:cNvPicPr>
          <p:nvPr/>
        </p:nvPicPr>
        <p:blipFill>
          <a:blip r:embed="rId3"/>
          <a:stretch>
            <a:fillRect/>
          </a:stretch>
        </p:blipFill>
        <p:spPr>
          <a:xfrm>
            <a:off x="7680778" y="1233714"/>
            <a:ext cx="4370929" cy="2842532"/>
          </a:xfrm>
          <a:prstGeom prst="rect">
            <a:avLst/>
          </a:prstGeom>
        </p:spPr>
      </p:pic>
    </p:spTree>
    <p:extLst>
      <p:ext uri="{BB962C8B-B14F-4D97-AF65-F5344CB8AC3E}">
        <p14:creationId xmlns:p14="http://schemas.microsoft.com/office/powerpoint/2010/main" val="114218685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Overcoming Population Barriers</a:t>
            </a:r>
          </a:p>
        </p:txBody>
      </p:sp>
      <p:sp>
        <p:nvSpPr>
          <p:cNvPr id="5" name="Content Placeholder 4"/>
          <p:cNvSpPr>
            <a:spLocks noGrp="1"/>
          </p:cNvSpPr>
          <p:nvPr>
            <p:ph idx="1"/>
          </p:nvPr>
        </p:nvSpPr>
        <p:spPr>
          <a:xfrm>
            <a:off x="508000" y="1412875"/>
            <a:ext cx="11176000" cy="4869025"/>
          </a:xfrm>
        </p:spPr>
        <p:txBody>
          <a:bodyPr/>
          <a:lstStyle/>
          <a:p>
            <a:pPr>
              <a:buFont typeface="Arial" panose="020B0604020202020204" pitchFamily="34" charset="0"/>
              <a:buChar char="•"/>
            </a:pPr>
            <a:r>
              <a:rPr lang="en-US" sz="3600" b="0" dirty="0"/>
              <a:t>Assist with transportation</a:t>
            </a:r>
          </a:p>
          <a:p>
            <a:pPr lvl="1">
              <a:buFont typeface="Arial" panose="020B0604020202020204" pitchFamily="34" charset="0"/>
              <a:buChar char="•"/>
            </a:pPr>
            <a:r>
              <a:rPr lang="en-US" sz="3200" b="0" dirty="0"/>
              <a:t>Tokens for public transportation, parking vouchers, car service/taxi</a:t>
            </a:r>
          </a:p>
          <a:p>
            <a:pPr>
              <a:buFont typeface="Arial" panose="020B0604020202020204" pitchFamily="34" charset="0"/>
              <a:buChar char="•"/>
            </a:pPr>
            <a:r>
              <a:rPr lang="en-US" sz="3600" b="0" dirty="0"/>
              <a:t>Provide appointment reminders</a:t>
            </a:r>
          </a:p>
          <a:p>
            <a:pPr lvl="1">
              <a:buFont typeface="Arial" panose="020B0604020202020204" pitchFamily="34" charset="0"/>
              <a:buChar char="•"/>
            </a:pPr>
            <a:r>
              <a:rPr lang="en-US" sz="3200" b="0" dirty="0"/>
              <a:t>Letters, emails, text messages, phone calls, business cards </a:t>
            </a:r>
          </a:p>
          <a:p>
            <a:pPr>
              <a:buFont typeface="Arial" panose="020B0604020202020204" pitchFamily="34" charset="0"/>
              <a:buChar char="•"/>
            </a:pPr>
            <a:r>
              <a:rPr lang="en-US" sz="3600" b="0" dirty="0"/>
              <a:t>Maintain ongoing communication </a:t>
            </a:r>
          </a:p>
          <a:p>
            <a:pPr lvl="1">
              <a:buFont typeface="Arial" panose="020B0604020202020204" pitchFamily="34" charset="0"/>
              <a:buChar char="•"/>
            </a:pPr>
            <a:r>
              <a:rPr lang="en-US" sz="3200" b="0" dirty="0"/>
              <a:t>Send cards for holidays/birthdays</a:t>
            </a:r>
          </a:p>
          <a:p>
            <a:pPr lvl="1">
              <a:buFont typeface="Arial" panose="020B0604020202020204" pitchFamily="34" charset="0"/>
              <a:buChar char="•"/>
            </a:pPr>
            <a:r>
              <a:rPr lang="en-US" sz="3200" b="0" dirty="0"/>
              <a:t>Celebrate study milestones (certificate, prize, card) </a:t>
            </a:r>
          </a:p>
          <a:p>
            <a:pPr>
              <a:buFont typeface="Arial" panose="020B0604020202020204" pitchFamily="34" charset="0"/>
              <a:buChar char="•"/>
            </a:pPr>
            <a:endParaRPr lang="en-US" dirty="0"/>
          </a:p>
        </p:txBody>
      </p:sp>
    </p:spTree>
    <p:extLst>
      <p:ext uri="{BB962C8B-B14F-4D97-AF65-F5344CB8AC3E}">
        <p14:creationId xmlns:p14="http://schemas.microsoft.com/office/powerpoint/2010/main" val="37076358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During Implementation</a:t>
            </a:r>
          </a:p>
        </p:txBody>
      </p:sp>
      <p:pic>
        <p:nvPicPr>
          <p:cNvPr id="3" name="Picture 2"/>
          <p:cNvPicPr>
            <a:picLocks noChangeAspect="1"/>
          </p:cNvPicPr>
          <p:nvPr/>
        </p:nvPicPr>
        <p:blipFill>
          <a:blip r:embed="rId3"/>
          <a:stretch>
            <a:fillRect/>
          </a:stretch>
        </p:blipFill>
        <p:spPr>
          <a:xfrm>
            <a:off x="2259994" y="1653854"/>
            <a:ext cx="7672012" cy="3624202"/>
          </a:xfrm>
          <a:prstGeom prst="rect">
            <a:avLst/>
          </a:prstGeom>
        </p:spPr>
      </p:pic>
    </p:spTree>
    <p:extLst>
      <p:ext uri="{BB962C8B-B14F-4D97-AF65-F5344CB8AC3E}">
        <p14:creationId xmlns:p14="http://schemas.microsoft.com/office/powerpoint/2010/main" val="286948707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Monitoring Retention</a:t>
            </a:r>
          </a:p>
        </p:txBody>
      </p:sp>
      <p:pic>
        <p:nvPicPr>
          <p:cNvPr id="6" name="Picture 5"/>
          <p:cNvPicPr>
            <a:picLocks noChangeAspect="1"/>
          </p:cNvPicPr>
          <p:nvPr/>
        </p:nvPicPr>
        <p:blipFill rotWithShape="1">
          <a:blip r:embed="rId3"/>
          <a:srcRect l="12459" t="3616" r="12034" b="2303"/>
          <a:stretch/>
        </p:blipFill>
        <p:spPr>
          <a:xfrm>
            <a:off x="898070" y="915925"/>
            <a:ext cx="8556173" cy="5711886"/>
          </a:xfrm>
          <a:prstGeom prst="rect">
            <a:avLst/>
          </a:prstGeom>
        </p:spPr>
      </p:pic>
      <p:pic>
        <p:nvPicPr>
          <p:cNvPr id="3" name="Picture 2">
            <a:extLst>
              <a:ext uri="{FF2B5EF4-FFF2-40B4-BE49-F238E27FC236}">
                <a16:creationId xmlns:a16="http://schemas.microsoft.com/office/drawing/2014/main" id="{B97F6C10-3D47-4D98-8CDC-05DBC5759F2E}"/>
              </a:ext>
            </a:extLst>
          </p:cNvPr>
          <p:cNvPicPr>
            <a:picLocks noChangeAspect="1"/>
          </p:cNvPicPr>
          <p:nvPr/>
        </p:nvPicPr>
        <p:blipFill>
          <a:blip r:embed="rId4"/>
          <a:stretch>
            <a:fillRect/>
          </a:stretch>
        </p:blipFill>
        <p:spPr>
          <a:xfrm>
            <a:off x="8089753" y="2400221"/>
            <a:ext cx="1694835" cy="914479"/>
          </a:xfrm>
          <a:prstGeom prst="rect">
            <a:avLst/>
          </a:prstGeom>
        </p:spPr>
      </p:pic>
    </p:spTree>
    <p:extLst>
      <p:ext uri="{BB962C8B-B14F-4D97-AF65-F5344CB8AC3E}">
        <p14:creationId xmlns:p14="http://schemas.microsoft.com/office/powerpoint/2010/main" val="34800511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Monitoring Retention</a:t>
            </a:r>
          </a:p>
        </p:txBody>
      </p:sp>
      <p:pic>
        <p:nvPicPr>
          <p:cNvPr id="7" name="Picture 6"/>
          <p:cNvPicPr>
            <a:picLocks noChangeAspect="1"/>
          </p:cNvPicPr>
          <p:nvPr/>
        </p:nvPicPr>
        <p:blipFill rotWithShape="1">
          <a:blip r:embed="rId3"/>
          <a:srcRect l="2693" r="6406" b="2712"/>
          <a:stretch/>
        </p:blipFill>
        <p:spPr>
          <a:xfrm>
            <a:off x="767442" y="894986"/>
            <a:ext cx="8323943" cy="5576251"/>
          </a:xfrm>
          <a:prstGeom prst="rect">
            <a:avLst/>
          </a:prstGeom>
        </p:spPr>
      </p:pic>
      <p:sp>
        <p:nvSpPr>
          <p:cNvPr id="3" name="Rectangle 2"/>
          <p:cNvSpPr/>
          <p:nvPr/>
        </p:nvSpPr>
        <p:spPr>
          <a:xfrm>
            <a:off x="2757714" y="4717143"/>
            <a:ext cx="4992915" cy="203200"/>
          </a:xfrm>
          <a:prstGeom prst="rect">
            <a:avLst/>
          </a:prstGeom>
          <a:noFill/>
        </p:spPr>
        <p:txBody>
          <a:bodyPr wrap="none" lIns="91440" tIns="45720" rIns="91440" bIns="45720" rtlCol="0" anchor="ctr">
            <a:spAutoFit/>
          </a:bodyPr>
          <a:lstStyle/>
          <a:p>
            <a:pPr algn="ct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Picture 3">
            <a:extLst>
              <a:ext uri="{FF2B5EF4-FFF2-40B4-BE49-F238E27FC236}">
                <a16:creationId xmlns:a16="http://schemas.microsoft.com/office/drawing/2014/main" id="{469AF6D1-D264-4697-BBF7-BD3D86081B68}"/>
              </a:ext>
            </a:extLst>
          </p:cNvPr>
          <p:cNvPicPr>
            <a:picLocks noChangeAspect="1"/>
          </p:cNvPicPr>
          <p:nvPr/>
        </p:nvPicPr>
        <p:blipFill>
          <a:blip r:embed="rId4"/>
          <a:stretch>
            <a:fillRect/>
          </a:stretch>
        </p:blipFill>
        <p:spPr>
          <a:xfrm>
            <a:off x="6511273" y="4717143"/>
            <a:ext cx="1690442" cy="916708"/>
          </a:xfrm>
          <a:prstGeom prst="rect">
            <a:avLst/>
          </a:prstGeom>
        </p:spPr>
      </p:pic>
    </p:spTree>
    <p:extLst>
      <p:ext uri="{BB962C8B-B14F-4D97-AF65-F5344CB8AC3E}">
        <p14:creationId xmlns:p14="http://schemas.microsoft.com/office/powerpoint/2010/main" val="314965977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Procedures to Increase Retention</a:t>
            </a:r>
          </a:p>
        </p:txBody>
      </p:sp>
      <p:sp>
        <p:nvSpPr>
          <p:cNvPr id="5" name="Content Placeholder 4"/>
          <p:cNvSpPr>
            <a:spLocks noGrp="1"/>
          </p:cNvSpPr>
          <p:nvPr>
            <p:ph idx="1"/>
          </p:nvPr>
        </p:nvSpPr>
        <p:spPr>
          <a:xfrm>
            <a:off x="508000" y="1412875"/>
            <a:ext cx="11176000" cy="3687163"/>
          </a:xfrm>
        </p:spPr>
        <p:txBody>
          <a:bodyPr/>
          <a:lstStyle/>
          <a:p>
            <a:pPr>
              <a:buFont typeface="Arial" panose="020B0604020202020204" pitchFamily="34" charset="0"/>
              <a:buChar char="•"/>
            </a:pPr>
            <a:r>
              <a:rPr lang="en-US" sz="3600" b="0" dirty="0"/>
              <a:t>Develop and reinforce minimum steps for retention</a:t>
            </a:r>
          </a:p>
          <a:p>
            <a:pPr>
              <a:buFont typeface="Arial" panose="020B0604020202020204" pitchFamily="34" charset="0"/>
              <a:buChar char="•"/>
            </a:pPr>
            <a:r>
              <a:rPr lang="en-US" sz="3600" b="0" dirty="0"/>
              <a:t>Hold individual site calls</a:t>
            </a:r>
          </a:p>
          <a:p>
            <a:pPr lvl="1">
              <a:buFont typeface="Arial" panose="020B0604020202020204" pitchFamily="34" charset="0"/>
              <a:buChar char="•"/>
            </a:pPr>
            <a:r>
              <a:rPr lang="en-US" sz="3200" b="0" dirty="0"/>
              <a:t>Go through each participant and strategize how to keep them engaged or re-engage when needed </a:t>
            </a:r>
          </a:p>
          <a:p>
            <a:pPr>
              <a:buFont typeface="Arial" panose="020B0604020202020204" pitchFamily="34" charset="0"/>
              <a:buChar char="•"/>
            </a:pPr>
            <a:r>
              <a:rPr lang="en-US" sz="3600" b="0" dirty="0"/>
              <a:t>Hold trial-wide calls to share lessons and ideas</a:t>
            </a:r>
          </a:p>
          <a:p>
            <a:pPr lvl="1">
              <a:buFont typeface="Arial" panose="020B0604020202020204" pitchFamily="34" charset="0"/>
              <a:buChar char="•"/>
            </a:pPr>
            <a:r>
              <a:rPr lang="en-US" sz="3200" b="0" dirty="0"/>
              <a:t>Some studies have held calls specifically for recruitment and retention</a:t>
            </a:r>
          </a:p>
        </p:txBody>
      </p:sp>
    </p:spTree>
    <p:extLst>
      <p:ext uri="{BB962C8B-B14F-4D97-AF65-F5344CB8AC3E}">
        <p14:creationId xmlns:p14="http://schemas.microsoft.com/office/powerpoint/2010/main" val="352840243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Procedures to Increase Retention</a:t>
            </a:r>
          </a:p>
        </p:txBody>
      </p:sp>
      <p:sp>
        <p:nvSpPr>
          <p:cNvPr id="5" name="Content Placeholder 4"/>
          <p:cNvSpPr>
            <a:spLocks noGrp="1"/>
          </p:cNvSpPr>
          <p:nvPr>
            <p:ph idx="1"/>
          </p:nvPr>
        </p:nvSpPr>
        <p:spPr>
          <a:xfrm>
            <a:off x="508000" y="1412875"/>
            <a:ext cx="11176000" cy="3785652"/>
          </a:xfrm>
        </p:spPr>
        <p:txBody>
          <a:bodyPr/>
          <a:lstStyle/>
          <a:p>
            <a:pPr>
              <a:buFont typeface="Arial" panose="020B0604020202020204" pitchFamily="34" charset="0"/>
              <a:buChar char="•"/>
            </a:pPr>
            <a:r>
              <a:rPr lang="en-US" sz="3600" b="0" dirty="0"/>
              <a:t>Use structure of network or academic institution</a:t>
            </a:r>
          </a:p>
          <a:p>
            <a:pPr lvl="1">
              <a:buFont typeface="Arial" panose="020B0604020202020204" pitchFamily="34" charset="0"/>
              <a:buChar char="•"/>
            </a:pPr>
            <a:r>
              <a:rPr lang="en-US" sz="3200" b="0" dirty="0"/>
              <a:t>Have local support, escalate to lead team as necessary </a:t>
            </a:r>
          </a:p>
          <a:p>
            <a:pPr>
              <a:buFont typeface="Arial" panose="020B0604020202020204" pitchFamily="34" charset="0"/>
              <a:buChar char="•"/>
            </a:pPr>
            <a:r>
              <a:rPr lang="en-US" sz="3600" b="0" dirty="0"/>
              <a:t>Monitor study budget</a:t>
            </a:r>
          </a:p>
          <a:p>
            <a:pPr lvl="1">
              <a:buFont typeface="Arial" panose="020B0604020202020204" pitchFamily="34" charset="0"/>
              <a:buChar char="•"/>
            </a:pPr>
            <a:r>
              <a:rPr lang="en-US" sz="3200" b="0" dirty="0"/>
              <a:t>Shift resources to boost retention as needed </a:t>
            </a:r>
          </a:p>
          <a:p>
            <a:pPr>
              <a:buFont typeface="Arial" panose="020B0604020202020204" pitchFamily="34" charset="0"/>
              <a:buChar char="•"/>
            </a:pPr>
            <a:r>
              <a:rPr lang="en-US" sz="3600" b="0" dirty="0"/>
              <a:t>Search diligently when participants disengage </a:t>
            </a:r>
          </a:p>
          <a:p>
            <a:pPr lvl="1">
              <a:buFont typeface="Arial" panose="020B0604020202020204" pitchFamily="34" charset="0"/>
              <a:buChar char="•"/>
            </a:pPr>
            <a:r>
              <a:rPr lang="en-US" sz="3200" b="0" dirty="0"/>
              <a:t>Locator form, social media outreach, texting platforms, public website searches, outreach workers</a:t>
            </a:r>
            <a:endParaRPr lang="en-US" b="0" dirty="0"/>
          </a:p>
        </p:txBody>
      </p:sp>
    </p:spTree>
    <p:extLst>
      <p:ext uri="{BB962C8B-B14F-4D97-AF65-F5344CB8AC3E}">
        <p14:creationId xmlns:p14="http://schemas.microsoft.com/office/powerpoint/2010/main" val="41708474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Conclusions </a:t>
            </a:r>
          </a:p>
        </p:txBody>
      </p:sp>
      <p:sp>
        <p:nvSpPr>
          <p:cNvPr id="5" name="Content Placeholder 4"/>
          <p:cNvSpPr>
            <a:spLocks noGrp="1"/>
          </p:cNvSpPr>
          <p:nvPr>
            <p:ph idx="1"/>
          </p:nvPr>
        </p:nvSpPr>
        <p:spPr>
          <a:xfrm>
            <a:off x="508000" y="1412874"/>
            <a:ext cx="6056086" cy="4038029"/>
          </a:xfrm>
        </p:spPr>
        <p:txBody>
          <a:bodyPr/>
          <a:lstStyle/>
          <a:p>
            <a:pPr>
              <a:buFont typeface="Arial" panose="020B0604020202020204" pitchFamily="34" charset="0"/>
              <a:buChar char="•"/>
            </a:pPr>
            <a:r>
              <a:rPr lang="en-US" b="0" dirty="0"/>
              <a:t>Plan ahead</a:t>
            </a:r>
          </a:p>
          <a:p>
            <a:pPr>
              <a:buFont typeface="Arial" panose="020B0604020202020204" pitchFamily="34" charset="0"/>
              <a:buChar char="•"/>
            </a:pPr>
            <a:r>
              <a:rPr lang="en-US" b="0" dirty="0"/>
              <a:t>Start discussion on retention in planning phase and continue through implementation</a:t>
            </a:r>
          </a:p>
          <a:p>
            <a:pPr>
              <a:buFont typeface="Arial" panose="020B0604020202020204" pitchFamily="34" charset="0"/>
              <a:buChar char="•"/>
            </a:pPr>
            <a:endParaRPr lang="en-US" b="0" dirty="0"/>
          </a:p>
          <a:p>
            <a:pPr>
              <a:buFont typeface="Arial" panose="020B0604020202020204" pitchFamily="34" charset="0"/>
              <a:buChar char="•"/>
            </a:pPr>
            <a:endParaRPr lang="en-US" b="0" dirty="0"/>
          </a:p>
          <a:p>
            <a:pPr marL="0" indent="0" algn="ctr">
              <a:buNone/>
            </a:pPr>
            <a:r>
              <a:rPr lang="en-US" dirty="0"/>
              <a:t>Don’t just focus on retention </a:t>
            </a:r>
          </a:p>
          <a:p>
            <a:pPr marL="0" indent="0" algn="ctr">
              <a:buNone/>
            </a:pPr>
            <a:r>
              <a:rPr lang="en-US" dirty="0"/>
              <a:t>when it’s too late </a:t>
            </a:r>
          </a:p>
        </p:txBody>
      </p:sp>
      <p:pic>
        <p:nvPicPr>
          <p:cNvPr id="3" name="Picture 2"/>
          <p:cNvPicPr>
            <a:picLocks noChangeAspect="1"/>
          </p:cNvPicPr>
          <p:nvPr/>
        </p:nvPicPr>
        <p:blipFill>
          <a:blip r:embed="rId3"/>
          <a:stretch>
            <a:fillRect/>
          </a:stretch>
        </p:blipFill>
        <p:spPr>
          <a:xfrm>
            <a:off x="6564086" y="1412874"/>
            <a:ext cx="5119914" cy="3624718"/>
          </a:xfrm>
          <a:prstGeom prst="rect">
            <a:avLst/>
          </a:prstGeom>
        </p:spPr>
      </p:pic>
    </p:spTree>
    <p:extLst>
      <p:ext uri="{BB962C8B-B14F-4D97-AF65-F5344CB8AC3E}">
        <p14:creationId xmlns:p14="http://schemas.microsoft.com/office/powerpoint/2010/main" val="2301050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Acknowledgments </a:t>
            </a:r>
          </a:p>
        </p:txBody>
      </p:sp>
      <p:sp>
        <p:nvSpPr>
          <p:cNvPr id="5" name="Text Placeholder 4"/>
          <p:cNvSpPr>
            <a:spLocks noGrp="1"/>
          </p:cNvSpPr>
          <p:nvPr>
            <p:ph type="body" sz="quarter" idx="10"/>
          </p:nvPr>
        </p:nvSpPr>
        <p:spPr>
          <a:xfrm>
            <a:off x="420547" y="1729771"/>
            <a:ext cx="11263453" cy="3705630"/>
          </a:xfrm>
        </p:spPr>
        <p:txBody>
          <a:bodyPr/>
          <a:lstStyle/>
          <a:p>
            <a:pPr marL="0" indent="0">
              <a:buNone/>
            </a:pPr>
            <a:r>
              <a:rPr lang="en-US" sz="2800" dirty="0"/>
              <a:t>Dagmar Salazar, Eve Jelstrom, and Dee Shmueli-Blumberg	</a:t>
            </a:r>
          </a:p>
          <a:p>
            <a:pPr marL="0" indent="0">
              <a:buNone/>
            </a:pPr>
            <a:r>
              <a:rPr lang="en-US" sz="2800" b="0" dirty="0"/>
              <a:t>	The Emmes Corporation, NIDA CCC, HHSN271201500065C</a:t>
            </a:r>
          </a:p>
          <a:p>
            <a:pPr marL="0" indent="0">
              <a:buNone/>
            </a:pPr>
            <a:r>
              <a:rPr lang="en-US" sz="2800" dirty="0"/>
              <a:t>Frankie Kropp</a:t>
            </a:r>
          </a:p>
          <a:p>
            <a:pPr marL="0" indent="0">
              <a:buNone/>
            </a:pPr>
            <a:r>
              <a:rPr lang="en-US" sz="2800" b="0" dirty="0"/>
              <a:t>	Ohio Valley Node, UG1DA013732</a:t>
            </a:r>
          </a:p>
          <a:p>
            <a:pPr marL="0" indent="0">
              <a:buNone/>
            </a:pPr>
            <a:r>
              <a:rPr lang="en-US" sz="2800" dirty="0"/>
              <a:t>Patricia Novo</a:t>
            </a:r>
          </a:p>
          <a:p>
            <a:pPr marL="0" indent="0">
              <a:buNone/>
            </a:pPr>
            <a:r>
              <a:rPr lang="en-US" sz="2800" b="0" dirty="0"/>
              <a:t>	Greater New York Node, UG1DA013035</a:t>
            </a:r>
          </a:p>
          <a:p>
            <a:pPr marL="0" indent="0">
              <a:buNone/>
            </a:pPr>
            <a:r>
              <a:rPr lang="en-US" sz="2800" dirty="0"/>
              <a:t>Joanne Weidemann, Tim Matheson, and John Farley</a:t>
            </a:r>
          </a:p>
          <a:p>
            <a:pPr marL="0" indent="0">
              <a:buNone/>
            </a:pPr>
            <a:r>
              <a:rPr lang="en-US" sz="2800" b="0" dirty="0"/>
              <a:t>	Western States Node, UG1DA015815</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230189"/>
            <a:ext cx="8382000" cy="1218795"/>
          </a:xfrm>
        </p:spPr>
        <p:txBody>
          <a:bodyPr>
            <a:normAutofit/>
          </a:bodyPr>
          <a:lstStyle/>
          <a:p>
            <a:pPr algn="ctr"/>
            <a:r>
              <a:rPr lang="en-US" sz="4400" dirty="0">
                <a:effectLst/>
              </a:rPr>
              <a:t>The National Drug Abuse Treatment Clinical Trials Network (CTN) </a:t>
            </a:r>
          </a:p>
        </p:txBody>
      </p:sp>
      <p:pic>
        <p:nvPicPr>
          <p:cNvPr id="3" name="Picture 2"/>
          <p:cNvPicPr>
            <a:picLocks noChangeAspect="1"/>
          </p:cNvPicPr>
          <p:nvPr/>
        </p:nvPicPr>
        <p:blipFill rotWithShape="1">
          <a:blip r:embed="rId3"/>
          <a:srcRect l="20485"/>
          <a:stretch/>
        </p:blipFill>
        <p:spPr>
          <a:xfrm>
            <a:off x="198304" y="2094875"/>
            <a:ext cx="3997384" cy="2587294"/>
          </a:xfrm>
          <a:prstGeom prst="rect">
            <a:avLst/>
          </a:prstGeom>
        </p:spPr>
      </p:pic>
      <p:sp>
        <p:nvSpPr>
          <p:cNvPr id="7" name="Rectangle 6"/>
          <p:cNvSpPr/>
          <p:nvPr/>
        </p:nvSpPr>
        <p:spPr>
          <a:xfrm>
            <a:off x="4368909" y="1905645"/>
            <a:ext cx="7823091" cy="4832092"/>
          </a:xfrm>
          <a:prstGeom prst="rect">
            <a:avLst/>
          </a:prstGeom>
        </p:spPr>
        <p:txBody>
          <a:bodyPr wrap="square">
            <a:spAutoFit/>
          </a:bodyPr>
          <a:lstStyle/>
          <a:p>
            <a:pPr marL="285750" indent="-285750">
              <a:buFont typeface="Arial" panose="020B0604020202020204" pitchFamily="34" charset="0"/>
              <a:buChar char="•"/>
            </a:pPr>
            <a:r>
              <a:rPr lang="en-US" sz="2800" dirty="0"/>
              <a:t>Provides infrastructure for rapid, multi-site trials</a:t>
            </a:r>
          </a:p>
          <a:p>
            <a:pPr marL="285750" indent="-285750">
              <a:buFont typeface="Arial" panose="020B0604020202020204" pitchFamily="34" charset="0"/>
              <a:buChar char="•"/>
            </a:pPr>
            <a:r>
              <a:rPr lang="en-US" sz="2800" dirty="0"/>
              <a:t>Links a variety of treatment providers and patient populations throughout US</a:t>
            </a:r>
          </a:p>
          <a:p>
            <a:pPr algn="ctr"/>
            <a:endParaRPr lang="en-US" sz="2800" dirty="0"/>
          </a:p>
          <a:p>
            <a:endParaRPr lang="en-US" sz="2800" dirty="0"/>
          </a:p>
          <a:p>
            <a:pPr marL="285750" indent="-285750">
              <a:buFont typeface="Arial" panose="020B0604020202020204" pitchFamily="34" charset="0"/>
              <a:buChar char="•"/>
            </a:pPr>
            <a:r>
              <a:rPr lang="en-US" sz="2800" dirty="0"/>
              <a:t>The CTN framework consists of:</a:t>
            </a:r>
          </a:p>
          <a:p>
            <a:pPr marL="742950" lvl="1" indent="-285750">
              <a:buFont typeface="Arial" panose="020B0604020202020204" pitchFamily="34" charset="0"/>
              <a:buChar char="•"/>
            </a:pPr>
            <a:r>
              <a:rPr lang="en-US" sz="2800" dirty="0"/>
              <a:t>13 Nodes</a:t>
            </a:r>
          </a:p>
          <a:p>
            <a:pPr marL="742950" lvl="1" indent="-285750">
              <a:buFont typeface="Arial" panose="020B0604020202020204" pitchFamily="34" charset="0"/>
              <a:buChar char="•"/>
            </a:pPr>
            <a:r>
              <a:rPr lang="en-US" sz="2800" dirty="0"/>
              <a:t>Clinical Coordinating Center</a:t>
            </a:r>
          </a:p>
          <a:p>
            <a:pPr marL="742950" lvl="1" indent="-285750">
              <a:buFont typeface="Arial" panose="020B0604020202020204" pitchFamily="34" charset="0"/>
              <a:buChar char="•"/>
            </a:pPr>
            <a:r>
              <a:rPr lang="en-US" sz="2800" dirty="0"/>
              <a:t>Data and Statistics Center</a:t>
            </a:r>
          </a:p>
          <a:p>
            <a:pPr marL="742950" lvl="1" indent="-285750">
              <a:buFont typeface="Arial" panose="020B0604020202020204" pitchFamily="34" charset="0"/>
              <a:buChar char="•"/>
            </a:pPr>
            <a:r>
              <a:rPr lang="en-US" sz="2800" dirty="0"/>
              <a:t>Center for CTN</a:t>
            </a:r>
          </a:p>
          <a:p>
            <a:pPr marL="285750" indent="-285750">
              <a:buFont typeface="Arial" panose="020B0604020202020204" pitchFamily="34" charset="0"/>
              <a:buChar char="•"/>
            </a:pPr>
            <a:endParaRPr lang="en-US" sz="2800" dirty="0"/>
          </a:p>
        </p:txBody>
      </p:sp>
      <p:sp>
        <p:nvSpPr>
          <p:cNvPr id="8" name="Rectangle 7"/>
          <p:cNvSpPr/>
          <p:nvPr/>
        </p:nvSpPr>
        <p:spPr>
          <a:xfrm>
            <a:off x="783049" y="6264942"/>
            <a:ext cx="6802916" cy="307777"/>
          </a:xfrm>
          <a:prstGeom prst="rect">
            <a:avLst/>
          </a:prstGeom>
        </p:spPr>
        <p:txBody>
          <a:bodyPr wrap="square">
            <a:spAutoFit/>
          </a:bodyPr>
          <a:lstStyle/>
          <a:p>
            <a:r>
              <a:rPr lang="en-US" sz="1400" dirty="0">
                <a:hlinkClick r:id="rId4"/>
              </a:rPr>
              <a:t>https://www.drugabuse.gov/about-nida/organization/cctn/ctn/network-organization</a:t>
            </a:r>
            <a:endParaRPr lang="en-US" sz="1400" dirty="0"/>
          </a:p>
        </p:txBody>
      </p:sp>
    </p:spTree>
    <p:extLst>
      <p:ext uri="{BB962C8B-B14F-4D97-AF65-F5344CB8AC3E}">
        <p14:creationId xmlns:p14="http://schemas.microsoft.com/office/powerpoint/2010/main" val="411763603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532699" y="1534060"/>
            <a:ext cx="6545337" cy="4450829"/>
          </a:xfrm>
          <a:prstGeom prst="rect">
            <a:avLst/>
          </a:prstGeom>
        </p:spPr>
      </p:pic>
      <p:sp>
        <p:nvSpPr>
          <p:cNvPr id="2" name="Title 1"/>
          <p:cNvSpPr>
            <a:spLocks noGrp="1"/>
          </p:cNvSpPr>
          <p:nvPr>
            <p:ph type="title"/>
          </p:nvPr>
        </p:nvSpPr>
        <p:spPr/>
        <p:txBody>
          <a:bodyPr/>
          <a:lstStyle/>
          <a:p>
            <a:pPr algn="ctr"/>
            <a:r>
              <a:rPr lang="en-US" dirty="0">
                <a:effectLst/>
              </a:rPr>
              <a:t>Introduction</a:t>
            </a:r>
            <a:endParaRPr lang="en-US" dirty="0"/>
          </a:p>
        </p:txBody>
      </p:sp>
      <p:sp>
        <p:nvSpPr>
          <p:cNvPr id="5" name="Content Placeholder 4"/>
          <p:cNvSpPr>
            <a:spLocks noGrp="1"/>
          </p:cNvSpPr>
          <p:nvPr>
            <p:ph idx="1"/>
          </p:nvPr>
        </p:nvSpPr>
        <p:spPr>
          <a:xfrm>
            <a:off x="508001" y="1412874"/>
            <a:ext cx="4839503" cy="5065043"/>
          </a:xfrm>
        </p:spPr>
        <p:txBody>
          <a:bodyPr>
            <a:normAutofit/>
          </a:bodyPr>
          <a:lstStyle/>
          <a:p>
            <a:pPr>
              <a:buFont typeface="Arial" panose="020B0604020202020204" pitchFamily="34" charset="0"/>
              <a:buChar char="•"/>
            </a:pPr>
            <a:r>
              <a:rPr lang="en-US" b="0" dirty="0">
                <a:effectLst/>
              </a:rPr>
              <a:t>Retention in RCTs remains challenging, despite its importance</a:t>
            </a:r>
          </a:p>
          <a:p>
            <a:pPr lvl="1">
              <a:buFont typeface="Arial" panose="020B0604020202020204" pitchFamily="34" charset="0"/>
              <a:buChar char="•"/>
            </a:pPr>
            <a:r>
              <a:rPr lang="en-US" b="0" dirty="0">
                <a:effectLst/>
              </a:rPr>
              <a:t>From 2009-2013, about 43% of participants progressed from randomized to completion in phase II-IV clinical trials </a:t>
            </a:r>
            <a:endParaRPr lang="en-US" dirty="0"/>
          </a:p>
          <a:p>
            <a:endParaRPr lang="en-US" dirty="0"/>
          </a:p>
          <a:p>
            <a:endParaRPr lang="en-US" dirty="0"/>
          </a:p>
        </p:txBody>
      </p:sp>
      <p:sp>
        <p:nvSpPr>
          <p:cNvPr id="4" name="Rectangle 3"/>
          <p:cNvSpPr/>
          <p:nvPr/>
        </p:nvSpPr>
        <p:spPr>
          <a:xfrm>
            <a:off x="7855336" y="2708476"/>
            <a:ext cx="1959995" cy="2933695"/>
          </a:xfrm>
          <a:prstGeom prst="rect">
            <a:avLst/>
          </a:prstGeom>
          <a:no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ctr">
            <a:spAutoFit/>
          </a:bodyPr>
          <a:lstStyle/>
          <a:p>
            <a:pPr algn="ct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Rectangle 5"/>
          <p:cNvSpPr/>
          <p:nvPr/>
        </p:nvSpPr>
        <p:spPr>
          <a:xfrm>
            <a:off x="663615" y="6108585"/>
            <a:ext cx="7415514" cy="369332"/>
          </a:xfrm>
          <a:prstGeom prst="rect">
            <a:avLst/>
          </a:prstGeom>
        </p:spPr>
        <p:txBody>
          <a:bodyPr wrap="square">
            <a:spAutoFit/>
          </a:bodyPr>
          <a:lstStyle/>
          <a:p>
            <a:pPr lvl="0">
              <a:defRPr/>
            </a:pPr>
            <a:r>
              <a:rPr lang="en-US" dirty="0">
                <a:hlinkClick r:id="rId4"/>
              </a:rPr>
              <a:t>https://www.ciscrp.org/services/research-services/charts-and-statistics/</a:t>
            </a:r>
            <a:endParaRPr 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Introduction</a:t>
            </a:r>
            <a:endParaRPr lang="en-US" dirty="0"/>
          </a:p>
        </p:txBody>
      </p:sp>
      <p:sp>
        <p:nvSpPr>
          <p:cNvPr id="5" name="Content Placeholder 4"/>
          <p:cNvSpPr>
            <a:spLocks noGrp="1"/>
          </p:cNvSpPr>
          <p:nvPr>
            <p:ph idx="1"/>
          </p:nvPr>
        </p:nvSpPr>
        <p:spPr>
          <a:xfrm>
            <a:off x="508000" y="1412874"/>
            <a:ext cx="7192789" cy="5065043"/>
          </a:xfrm>
        </p:spPr>
        <p:txBody>
          <a:bodyPr>
            <a:normAutofit/>
          </a:bodyPr>
          <a:lstStyle/>
          <a:p>
            <a:pPr>
              <a:buFont typeface="Arial" panose="020B0604020202020204" pitchFamily="34" charset="0"/>
              <a:buChar char="•"/>
            </a:pPr>
            <a:r>
              <a:rPr lang="en-US" b="0" dirty="0">
                <a:effectLst/>
              </a:rPr>
              <a:t>May be more pronounced in NDAT CTN trials, as participants have previous or current substance use disorder (SUD)</a:t>
            </a:r>
          </a:p>
          <a:p>
            <a:pPr>
              <a:buFont typeface="Arial" panose="020B0604020202020204" pitchFamily="34" charset="0"/>
              <a:buChar char="•"/>
            </a:pPr>
            <a:r>
              <a:rPr lang="en-US" b="0" dirty="0" err="1">
                <a:effectLst/>
              </a:rPr>
              <a:t>Wakim</a:t>
            </a:r>
            <a:r>
              <a:rPr lang="en-US" b="0" dirty="0">
                <a:effectLst/>
              </a:rPr>
              <a:t> et al 2011 examined CTN trials between 2001-2010 and found:</a:t>
            </a:r>
          </a:p>
          <a:p>
            <a:pPr lvl="1">
              <a:buFont typeface="Arial" panose="020B0604020202020204" pitchFamily="34" charset="0"/>
              <a:buChar char="•"/>
            </a:pPr>
            <a:r>
              <a:rPr lang="en-US" b="0" dirty="0">
                <a:effectLst/>
              </a:rPr>
              <a:t>Relationship between assessment burden/length of trial and participant retention is neither as direct nor strong as anticipated </a:t>
            </a:r>
          </a:p>
          <a:p>
            <a:pPr lvl="1"/>
            <a:endParaRPr lang="en-US" dirty="0"/>
          </a:p>
          <a:p>
            <a:endParaRPr lang="en-US" dirty="0"/>
          </a:p>
          <a:p>
            <a:endParaRPr lang="en-US" dirty="0"/>
          </a:p>
        </p:txBody>
      </p:sp>
      <p:pic>
        <p:nvPicPr>
          <p:cNvPr id="6" name="Picture 5"/>
          <p:cNvPicPr>
            <a:picLocks noChangeAspect="1"/>
          </p:cNvPicPr>
          <p:nvPr/>
        </p:nvPicPr>
        <p:blipFill>
          <a:blip r:embed="rId3"/>
          <a:stretch>
            <a:fillRect/>
          </a:stretch>
        </p:blipFill>
        <p:spPr>
          <a:xfrm>
            <a:off x="8231617" y="1916767"/>
            <a:ext cx="3187942" cy="2748987"/>
          </a:xfrm>
          <a:prstGeom prst="rect">
            <a:avLst/>
          </a:prstGeom>
        </p:spPr>
      </p:pic>
    </p:spTree>
    <p:extLst>
      <p:ext uri="{BB962C8B-B14F-4D97-AF65-F5344CB8AC3E}">
        <p14:creationId xmlns:p14="http://schemas.microsoft.com/office/powerpoint/2010/main" val="219615788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Objective and Methods</a:t>
            </a:r>
          </a:p>
        </p:txBody>
      </p:sp>
      <p:sp>
        <p:nvSpPr>
          <p:cNvPr id="6" name="Content Placeholder 5"/>
          <p:cNvSpPr>
            <a:spLocks noGrp="1"/>
          </p:cNvSpPr>
          <p:nvPr>
            <p:ph sz="half" idx="2"/>
          </p:nvPr>
        </p:nvSpPr>
        <p:spPr>
          <a:xfrm>
            <a:off x="6197600" y="1621972"/>
            <a:ext cx="5486400" cy="3921073"/>
          </a:xfrm>
        </p:spPr>
        <p:txBody>
          <a:bodyPr/>
          <a:lstStyle/>
          <a:p>
            <a:pPr marL="0" indent="0" algn="ctr">
              <a:buNone/>
            </a:pPr>
            <a:r>
              <a:rPr lang="en-US" b="0" dirty="0">
                <a:effectLst/>
              </a:rPr>
              <a:t>Provide lessons learned and best practices from the </a:t>
            </a:r>
          </a:p>
          <a:p>
            <a:pPr marL="0" indent="0" algn="ctr">
              <a:buNone/>
            </a:pPr>
            <a:r>
              <a:rPr lang="en-US" b="0" dirty="0">
                <a:effectLst/>
              </a:rPr>
              <a:t>NIDA Clinical Trials Network</a:t>
            </a:r>
            <a:endParaRPr lang="en-US" b="0" strike="sngStrike" dirty="0">
              <a:effectLst/>
            </a:endParaRPr>
          </a:p>
          <a:p>
            <a:pPr marL="0" indent="0" algn="ctr">
              <a:buNone/>
            </a:pPr>
            <a:endParaRPr lang="en-US" b="0" dirty="0">
              <a:effectLst/>
            </a:endParaRPr>
          </a:p>
          <a:p>
            <a:pPr marL="0" indent="0" algn="ctr">
              <a:buNone/>
            </a:pPr>
            <a:r>
              <a:rPr lang="en-US" b="0" dirty="0">
                <a:effectLst/>
              </a:rPr>
              <a:t>NIDA CTN Recruitment and Retention Strategic Planning Meeting</a:t>
            </a:r>
          </a:p>
          <a:p>
            <a:pPr marL="0" indent="0" algn="ctr">
              <a:buNone/>
            </a:pPr>
            <a:endParaRPr lang="en-US" b="0" dirty="0"/>
          </a:p>
          <a:p>
            <a:pPr marL="0" indent="0" algn="ctr">
              <a:buNone/>
            </a:pPr>
            <a:r>
              <a:rPr lang="en-US" b="0" dirty="0"/>
              <a:t>Emmes Corporate Headquarters in Rockville, MD</a:t>
            </a:r>
            <a:endParaRPr lang="en-US" b="0" dirty="0">
              <a:effectLst/>
            </a:endParaRPr>
          </a:p>
        </p:txBody>
      </p:sp>
      <p:pic>
        <p:nvPicPr>
          <p:cNvPr id="3" name="Picture 2"/>
          <p:cNvPicPr>
            <a:picLocks noChangeAspect="1"/>
          </p:cNvPicPr>
          <p:nvPr/>
        </p:nvPicPr>
        <p:blipFill>
          <a:blip r:embed="rId3"/>
          <a:stretch>
            <a:fillRect/>
          </a:stretch>
        </p:blipFill>
        <p:spPr>
          <a:xfrm>
            <a:off x="759555" y="1368255"/>
            <a:ext cx="5178258" cy="4755543"/>
          </a:xfrm>
          <a:prstGeom prst="rect">
            <a:avLst/>
          </a:prstGeom>
        </p:spPr>
      </p:pic>
    </p:spTree>
    <p:extLst>
      <p:ext uri="{BB962C8B-B14F-4D97-AF65-F5344CB8AC3E}">
        <p14:creationId xmlns:p14="http://schemas.microsoft.com/office/powerpoint/2010/main" val="236379501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Results</a:t>
            </a:r>
          </a:p>
        </p:txBody>
      </p:sp>
      <p:graphicFrame>
        <p:nvGraphicFramePr>
          <p:cNvPr id="4" name="Diagram 3"/>
          <p:cNvGraphicFramePr/>
          <p:nvPr>
            <p:extLst>
              <p:ext uri="{D42A27DB-BD31-4B8C-83A1-F6EECF244321}">
                <p14:modId xmlns:p14="http://schemas.microsoft.com/office/powerpoint/2010/main" val="2086021863"/>
              </p:ext>
            </p:extLst>
          </p:nvPr>
        </p:nvGraphicFramePr>
        <p:xfrm>
          <a:off x="508001" y="716096"/>
          <a:ext cx="11445300" cy="55304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53450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38651" y="1472625"/>
            <a:ext cx="6659991" cy="4424306"/>
          </a:xfrm>
          <a:prstGeom prst="rect">
            <a:avLst/>
          </a:prstGeom>
        </p:spPr>
      </p:pic>
      <p:sp>
        <p:nvSpPr>
          <p:cNvPr id="3" name="Title 2"/>
          <p:cNvSpPr>
            <a:spLocks noGrp="1"/>
          </p:cNvSpPr>
          <p:nvPr>
            <p:ph type="title"/>
          </p:nvPr>
        </p:nvSpPr>
        <p:spPr/>
        <p:txBody>
          <a:bodyPr/>
          <a:lstStyle/>
          <a:p>
            <a:pPr algn="ctr"/>
            <a:r>
              <a:rPr lang="en-US" dirty="0"/>
              <a:t>During Development</a:t>
            </a:r>
          </a:p>
        </p:txBody>
      </p:sp>
    </p:spTree>
    <p:extLst>
      <p:ext uri="{BB962C8B-B14F-4D97-AF65-F5344CB8AC3E}">
        <p14:creationId xmlns:p14="http://schemas.microsoft.com/office/powerpoint/2010/main" val="171871299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Eligibility Criteria</a:t>
            </a:r>
          </a:p>
        </p:txBody>
      </p:sp>
      <p:sp>
        <p:nvSpPr>
          <p:cNvPr id="7" name="Content Placeholder 6"/>
          <p:cNvSpPr>
            <a:spLocks noGrp="1"/>
          </p:cNvSpPr>
          <p:nvPr>
            <p:ph idx="1"/>
          </p:nvPr>
        </p:nvSpPr>
        <p:spPr>
          <a:xfrm>
            <a:off x="430882" y="1406849"/>
            <a:ext cx="8074140" cy="4622804"/>
          </a:xfrm>
        </p:spPr>
        <p:txBody>
          <a:bodyPr/>
          <a:lstStyle/>
          <a:p>
            <a:pPr>
              <a:buFont typeface="Arial" panose="020B0604020202020204" pitchFamily="34" charset="0"/>
              <a:buChar char="•"/>
            </a:pPr>
            <a:r>
              <a:rPr lang="en-US" b="0" dirty="0"/>
              <a:t>Anticipate which will restrict enrollment and retention</a:t>
            </a:r>
          </a:p>
          <a:p>
            <a:pPr>
              <a:buFont typeface="Arial" panose="020B0604020202020204" pitchFamily="34" charset="0"/>
              <a:buChar char="•"/>
            </a:pPr>
            <a:r>
              <a:rPr lang="en-US" b="0" dirty="0"/>
              <a:t>Make the cut offs meaningful</a:t>
            </a:r>
          </a:p>
          <a:p>
            <a:pPr>
              <a:buFont typeface="Arial" panose="020B0604020202020204" pitchFamily="34" charset="0"/>
              <a:buChar char="•"/>
            </a:pPr>
            <a:endParaRPr lang="en-US" b="0" dirty="0"/>
          </a:p>
          <a:p>
            <a:pPr>
              <a:buFont typeface="Arial" panose="020B0604020202020204" pitchFamily="34" charset="0"/>
              <a:buChar char="•"/>
            </a:pPr>
            <a:r>
              <a:rPr lang="en-US" b="0" dirty="0"/>
              <a:t>EXAMPLE:</a:t>
            </a:r>
          </a:p>
          <a:p>
            <a:pPr lvl="1">
              <a:buFont typeface="Arial" panose="020B0604020202020204" pitchFamily="34" charset="0"/>
              <a:buChar char="•"/>
            </a:pPr>
            <a:r>
              <a:rPr lang="en-US" b="0" dirty="0"/>
              <a:t>Requirement for English speakers evaluated as roadblock for site to retain participants after enrollment </a:t>
            </a:r>
          </a:p>
          <a:p>
            <a:pPr lvl="1">
              <a:buFont typeface="Arial" panose="020B0604020202020204" pitchFamily="34" charset="0"/>
              <a:buChar char="•"/>
            </a:pPr>
            <a:r>
              <a:rPr lang="en-US" b="0" dirty="0"/>
              <a:t>Requirement removed; resources allocated to accommodate Spanish-speaking participants</a:t>
            </a:r>
            <a:endParaRPr lang="en-US" dirty="0"/>
          </a:p>
        </p:txBody>
      </p:sp>
      <p:pic>
        <p:nvPicPr>
          <p:cNvPr id="5" name="Picture 4"/>
          <p:cNvPicPr>
            <a:picLocks noChangeAspect="1"/>
          </p:cNvPicPr>
          <p:nvPr/>
        </p:nvPicPr>
        <p:blipFill rotWithShape="1">
          <a:blip r:embed="rId3"/>
          <a:srcRect r="16905"/>
          <a:stretch/>
        </p:blipFill>
        <p:spPr>
          <a:xfrm>
            <a:off x="8205772" y="1784190"/>
            <a:ext cx="3784922" cy="2424953"/>
          </a:xfrm>
          <a:prstGeom prst="rect">
            <a:avLst/>
          </a:prstGeom>
        </p:spPr>
      </p:pic>
    </p:spTree>
    <p:extLst>
      <p:ext uri="{BB962C8B-B14F-4D97-AF65-F5344CB8AC3E}">
        <p14:creationId xmlns:p14="http://schemas.microsoft.com/office/powerpoint/2010/main" val="73864751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effectLst/>
              </a:rPr>
              <a:t>Site-specific barriers </a:t>
            </a:r>
          </a:p>
        </p:txBody>
      </p:sp>
      <p:sp>
        <p:nvSpPr>
          <p:cNvPr id="5" name="Content Placeholder 4"/>
          <p:cNvSpPr>
            <a:spLocks noGrp="1"/>
          </p:cNvSpPr>
          <p:nvPr>
            <p:ph idx="1"/>
          </p:nvPr>
        </p:nvSpPr>
        <p:spPr>
          <a:xfrm>
            <a:off x="508000" y="1412875"/>
            <a:ext cx="11176000" cy="4758226"/>
          </a:xfrm>
        </p:spPr>
        <p:txBody>
          <a:bodyPr/>
          <a:lstStyle/>
          <a:p>
            <a:pPr>
              <a:buFont typeface="Arial" panose="020B0604020202020204" pitchFamily="34" charset="0"/>
              <a:buChar char="•"/>
            </a:pPr>
            <a:r>
              <a:rPr lang="en-US" b="0" dirty="0"/>
              <a:t>Use a site selection survey to assess:</a:t>
            </a:r>
          </a:p>
          <a:p>
            <a:pPr lvl="1">
              <a:buFont typeface="Arial" panose="020B0604020202020204" pitchFamily="34" charset="0"/>
              <a:buChar char="•"/>
            </a:pPr>
            <a:r>
              <a:rPr lang="en-US" b="0" dirty="0"/>
              <a:t>Competing priorities at site</a:t>
            </a:r>
          </a:p>
          <a:p>
            <a:pPr lvl="1">
              <a:buFont typeface="Arial" panose="020B0604020202020204" pitchFamily="34" charset="0"/>
              <a:buChar char="•"/>
            </a:pPr>
            <a:r>
              <a:rPr lang="en-US" b="0" dirty="0"/>
              <a:t>Previous trial experience</a:t>
            </a:r>
          </a:p>
          <a:p>
            <a:pPr lvl="1">
              <a:buFont typeface="Arial" panose="020B0604020202020204" pitchFamily="34" charset="0"/>
              <a:buChar char="•"/>
            </a:pPr>
            <a:r>
              <a:rPr lang="en-US" b="0" dirty="0"/>
              <a:t>Site “buy in”</a:t>
            </a:r>
          </a:p>
          <a:p>
            <a:pPr marL="517525" lvl="1" indent="0">
              <a:buNone/>
            </a:pPr>
            <a:endParaRPr lang="en-US" b="0" dirty="0"/>
          </a:p>
          <a:p>
            <a:pPr>
              <a:buFont typeface="Arial" panose="020B0604020202020204" pitchFamily="34" charset="0"/>
              <a:buChar char="•"/>
            </a:pPr>
            <a:r>
              <a:rPr lang="en-US" b="0" dirty="0"/>
              <a:t>EXAMPLE:</a:t>
            </a:r>
          </a:p>
          <a:p>
            <a:pPr lvl="1">
              <a:buFont typeface="Arial" panose="020B0604020202020204" pitchFamily="34" charset="0"/>
              <a:buChar char="•"/>
            </a:pPr>
            <a:r>
              <a:rPr lang="en-US" b="0" dirty="0"/>
              <a:t>Competent staff increases the participant’s trust in the study</a:t>
            </a:r>
          </a:p>
          <a:p>
            <a:pPr lvl="1">
              <a:buFont typeface="Arial" panose="020B0604020202020204" pitchFamily="34" charset="0"/>
              <a:buChar char="•"/>
            </a:pPr>
            <a:r>
              <a:rPr lang="en-US" b="0" dirty="0"/>
              <a:t>Have study staff rehearse all study procedures using a “mock” participant </a:t>
            </a:r>
          </a:p>
          <a:p>
            <a:pPr marL="0" indent="0">
              <a:buNone/>
            </a:pPr>
            <a:endParaRPr lang="en-US" b="0" dirty="0"/>
          </a:p>
        </p:txBody>
      </p:sp>
      <p:pic>
        <p:nvPicPr>
          <p:cNvPr id="4" name="Picture 3"/>
          <p:cNvPicPr>
            <a:picLocks noChangeAspect="1"/>
          </p:cNvPicPr>
          <p:nvPr/>
        </p:nvPicPr>
        <p:blipFill>
          <a:blip r:embed="rId3"/>
          <a:stretch>
            <a:fillRect/>
          </a:stretch>
        </p:blipFill>
        <p:spPr>
          <a:xfrm>
            <a:off x="7696200" y="894986"/>
            <a:ext cx="3815057" cy="3172521"/>
          </a:xfrm>
          <a:prstGeom prst="rect">
            <a:avLst/>
          </a:prstGeom>
        </p:spPr>
      </p:pic>
    </p:spTree>
    <p:extLst>
      <p:ext uri="{BB962C8B-B14F-4D97-AF65-F5344CB8AC3E}">
        <p14:creationId xmlns:p14="http://schemas.microsoft.com/office/powerpoint/2010/main" val="4152279922"/>
      </p:ext>
    </p:extLst>
  </p:cSld>
  <p:clrMapOvr>
    <a:masterClrMapping/>
  </p:clrMapOvr>
  <p:transition>
    <p:fade/>
  </p:transition>
</p:sld>
</file>

<file path=ppt/theme/theme1.xml><?xml version="1.0" encoding="utf-8"?>
<a:theme xmlns:a="http://schemas.openxmlformats.org/drawingml/2006/main" name="7-00134_MS_Qwest_template_Segoe">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wrap="none" lIns="91440" tIns="45720" rIns="91440" bIns="45720">
        <a:spAutoFit/>
      </a:bodyPr>
      <a:lstStyle>
        <a:defPPr algn="ctr">
          <a:defRPr sz="5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8D45093-9C65-46FB-9332-B88902DC52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4074</TotalTime>
  <Words>2558</Words>
  <Application>Microsoft Office PowerPoint</Application>
  <PresentationFormat>Widescreen</PresentationFormat>
  <Paragraphs>241</Paragraphs>
  <Slides>19</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7-00134_MS_Qwest_template_Segoe</vt:lpstr>
      <vt:lpstr>The National Drug Abuse Treatment  Clinical Trials Network (NDAT CTN)  Strategic Planning Group on Retention:  Lessons Learned and Best Practices </vt:lpstr>
      <vt:lpstr>The National Drug Abuse Treatment Clinical Trials Network (CTN) </vt:lpstr>
      <vt:lpstr>Introduction</vt:lpstr>
      <vt:lpstr>Introduction</vt:lpstr>
      <vt:lpstr>Objective and Methods</vt:lpstr>
      <vt:lpstr>Results</vt:lpstr>
      <vt:lpstr>During Development</vt:lpstr>
      <vt:lpstr>Eligibility Criteria</vt:lpstr>
      <vt:lpstr>Site-specific barriers </vt:lpstr>
      <vt:lpstr>Overcoming  Site Barriers</vt:lpstr>
      <vt:lpstr>Population-specific barriers</vt:lpstr>
      <vt:lpstr>Overcoming Population Barriers</vt:lpstr>
      <vt:lpstr>During Implementation</vt:lpstr>
      <vt:lpstr>Monitoring Retention</vt:lpstr>
      <vt:lpstr>Monitoring Retention</vt:lpstr>
      <vt:lpstr>Procedures to Increase Retention</vt:lpstr>
      <vt:lpstr>Procedures to Increase Retention</vt:lpstr>
      <vt:lpstr>Conclusions </vt:lpstr>
      <vt:lpstr>Acknowledgments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presentation slides (Blue with white cloud border design)</dc:title>
  <dc:creator>Tracee Williams</dc:creator>
  <cp:lastModifiedBy>Mitra Lewis</cp:lastModifiedBy>
  <cp:revision>264</cp:revision>
  <dcterms:modified xsi:type="dcterms:W3CDTF">2018-05-23T13:55:30Z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TC102867179990</vt:lpwstr>
  </property>
</Properties>
</file>